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media/image1.jpeg" ContentType="image/jpeg"/>
  <Override PartName="/ppt/media/image2.jpeg" ContentType="image/jpeg"/>
  <Override PartName="/ppt/media/image23.jpeg" ContentType="image/jpeg"/>
  <Override PartName="/ppt/media/image8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11.png" ContentType="image/png"/>
  <Override PartName="/ppt/media/image7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8.jpeg" ContentType="image/jpeg"/>
  <Override PartName="/ppt/media/image13.png" ContentType="image/png"/>
  <Override PartName="/ppt/media/image14.jpeg" ContentType="image/jpeg"/>
  <Override PartName="/ppt/media/image15.png" ContentType="image/png"/>
  <Override PartName="/ppt/media/image16.png" ContentType="image/png"/>
  <Override PartName="/ppt/media/image17.jpeg" ContentType="image/jpe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4.jpeg" ContentType="image/jpeg"/>
  <Override PartName="/ppt/media/image25.png" ContentType="image/png"/>
  <Override PartName="/ppt/media/image26.jpeg" ContentType="image/jpeg"/>
  <Override PartName="/ppt/media/image27.jpeg" ContentType="image/jpe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10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dt" idx="7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Garamond"/>
              </a:defRPr>
            </a:lvl1pPr>
          </a:lstStyle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pc="-1" strike="noStrike">
                <a:solidFill>
                  <a:srgbClr val="000000"/>
                </a:solidFill>
                <a:latin typeface="Garamond"/>
              </a:rPr>
              <a:t>&lt;date/time&gt;</a:t>
            </a:r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move the slide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r>
              <a:rPr b="0" lang="en-US" sz="1200" spc="-1" strike="noStrike">
                <a:solidFill>
                  <a:srgbClr val="000000"/>
                </a:solidFill>
                <a:latin typeface="Calibri"/>
              </a:rPr>
              <a:t>Click to edit the notes format</a:t>
            </a:r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5"/>
          <p:cNvSpPr>
            <a:spLocks noGrp="1"/>
          </p:cNvSpPr>
          <p:nvPr>
            <p:ph type="ftr" idx="8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Garamond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06" name="PlaceHolder 6"/>
          <p:cNvSpPr>
            <a:spLocks noGrp="1"/>
          </p:cNvSpPr>
          <p:nvPr>
            <p:ph type="sldNum" idx="9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Garamond"/>
              </a:defRPr>
            </a:lvl1pPr>
          </a:lstStyle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E558986-0050-4038-8194-11A451CC4A83}" type="slidenum">
              <a:rPr b="0" lang="en-US" sz="1200" spc="-1" strike="noStrike">
                <a:solidFill>
                  <a:srgbClr val="000000"/>
                </a:solidFill>
                <a:latin typeface="Garamond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endParaRPr b="0" lang="en-US" sz="1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46CC200-CD58-4EFD-BC19-4518E8BC5514}" type="slidenum">
              <a:rPr b="0" lang="en-US" sz="1200" spc="-1" strike="noStrike">
                <a:solidFill>
                  <a:srgbClr val="ffffff"/>
                </a:solidFill>
                <a:latin typeface="Garamond"/>
              </a:rPr>
              <a:t>&lt;number&gt;</a:t>
            </a:fld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4EC91AB2-69C4-4719-BDAF-9862CFB8F25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9363E88-265D-4B0E-AD33-8AE8C034864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47BDBBF-0A9B-43A3-8D44-5DAE8AF824A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E89AF835-3A1B-46C0-B83B-964AC7F6F60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81FAC4F8-47DC-450A-852B-16636B82D8A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2B55630-1A3D-4C90-AB75-01C7FCD2750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70528A1-ABA6-4E7D-92B1-927CCAAC4F2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96B830F-C394-401A-AAB9-EAFA4745A3B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638DD9A3-0C9C-4F54-9BA1-F7316BC0FF9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DF982C9-CE22-47D6-8CF1-60B34E2AFE4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966EFB1-89DC-4E0C-8788-4D7BE6961D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D6062B7-ECB7-4EB6-8C94-88FD6CB8D38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3D23B6-299B-4213-8189-34E18767162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F217A82F-E212-4E65-9B8D-8F63CBE64FD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07A601B-C896-4853-A7ED-DB63EFC2A48C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69A88C4-053C-4FCE-A9FE-7ECBFA19F1B1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D896AB-526C-4A6C-8E16-72342DEEF2C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333118D-B3F3-438D-9D3F-F542E795B6D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63DAB91-9405-4386-96E0-11C923FA834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F9324BA-7730-4B97-B719-AE293B39DCC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A76EC45-2EB2-4F1C-B71E-A70DE897D77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E84C79F-96A5-45FF-AC6E-4EC8DA72957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013E842-0AD8-4A38-833D-EF6CF20DFEC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48CB44B-3F2F-49D8-A6B5-2D6D4EF0720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 idx="1"/>
          </p:nvPr>
        </p:nvSpPr>
        <p:spPr>
          <a:xfrm>
            <a:off x="456840" y="625104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2720" y="624816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9E7BD93-9D95-4A93-B610-338CA73EB19D}" type="slidenum">
              <a:rPr b="0" lang="en-US" sz="1200" spc="-1" strike="noStrike">
                <a:solidFill>
                  <a:srgbClr val="000000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0" y="0"/>
            <a:ext cx="9140760" cy="6850080"/>
            <a:chOff x="0" y="0"/>
            <a:chExt cx="9140760" cy="6850080"/>
          </a:xfrm>
        </p:grpSpPr>
        <p:grpSp>
          <p:nvGrpSpPr>
            <p:cNvPr id="3" name="Group 5"/>
            <p:cNvGrpSpPr/>
            <p:nvPr/>
          </p:nvGrpSpPr>
          <p:grpSpPr>
            <a:xfrm>
              <a:off x="2743200" y="3540240"/>
              <a:ext cx="6392880" cy="3309840"/>
              <a:chOff x="2743200" y="3540240"/>
              <a:chExt cx="6392880" cy="3309840"/>
            </a:xfrm>
          </p:grpSpPr>
          <p:sp>
            <p:nvSpPr>
              <p:cNvPr id="4" name="Freeform 6"/>
              <p:cNvSpPr/>
              <p:nvPr/>
            </p:nvSpPr>
            <p:spPr>
              <a:xfrm>
                <a:off x="2743200" y="4197240"/>
                <a:ext cx="4575240" cy="2652840"/>
              </a:xfrm>
              <a:custGeom>
                <a:avLst/>
                <a:gdLst/>
                <a:ah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" name="Freeform 7"/>
              <p:cNvSpPr/>
              <p:nvPr/>
            </p:nvSpPr>
            <p:spPr>
              <a:xfrm>
                <a:off x="6620040" y="4240080"/>
                <a:ext cx="1998360" cy="1287720"/>
              </a:xfrm>
              <a:custGeom>
                <a:avLst/>
                <a:gdLst/>
                <a:ah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" name="Freeform 8"/>
              <p:cNvSpPr/>
              <p:nvPr/>
            </p:nvSpPr>
            <p:spPr>
              <a:xfrm>
                <a:off x="4603680" y="5311800"/>
                <a:ext cx="4522680" cy="1538280"/>
              </a:xfrm>
              <a:custGeom>
                <a:avLst/>
                <a:gdLst/>
                <a:ah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" name="Freeform 9"/>
              <p:cNvSpPr/>
              <p:nvPr/>
            </p:nvSpPr>
            <p:spPr>
              <a:xfrm>
                <a:off x="4362480" y="3540240"/>
                <a:ext cx="4773600" cy="3309840"/>
              </a:xfrm>
              <a:custGeom>
                <a:avLst/>
                <a:gdLst/>
                <a:ah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8" name="Freeform 10"/>
              <p:cNvSpPr/>
              <p:nvPr/>
            </p:nvSpPr>
            <p:spPr>
              <a:xfrm>
                <a:off x="7145280" y="3678120"/>
                <a:ext cx="1981080" cy="855720"/>
              </a:xfrm>
              <a:custGeom>
                <a:avLst/>
                <a:gdLst/>
                <a:ah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9" name="Freeform 11"/>
            <p:cNvSpPr/>
            <p:nvPr/>
          </p:nvSpPr>
          <p:spPr>
            <a:xfrm>
              <a:off x="5273640" y="2128680"/>
              <a:ext cx="2897280" cy="2440080"/>
            </a:xfrm>
            <a:custGeom>
              <a:avLst/>
              <a:gdLst/>
              <a:ah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Freeform 12"/>
            <p:cNvSpPr/>
            <p:nvPr/>
          </p:nvSpPr>
          <p:spPr>
            <a:xfrm>
              <a:off x="0" y="0"/>
              <a:ext cx="9140760" cy="2819520"/>
            </a:xfrm>
            <a:custGeom>
              <a:avLst/>
              <a:gdLst/>
              <a:ah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1" name="PlaceHolder 3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edit the title text format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ftr" idx="3"/>
          </p:nvPr>
        </p:nvSpPr>
        <p:spPr>
          <a:xfrm>
            <a:off x="3124080" y="624816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" name="PlaceHolder 5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1" marL="743040" indent="-28584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2" marL="1143000" indent="-228600">
              <a:spcBef>
                <a:spcPts val="799"/>
              </a:spcBef>
              <a:buClr>
                <a:srgbClr val="e5e5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3" marL="1600200" indent="-22860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4" marL="2057400" indent="-22860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33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2"/>
          <p:cNvGrpSpPr/>
          <p:nvPr/>
        </p:nvGrpSpPr>
        <p:grpSpPr>
          <a:xfrm>
            <a:off x="0" y="0"/>
            <a:ext cx="9140760" cy="6850080"/>
            <a:chOff x="0" y="0"/>
            <a:chExt cx="9140760" cy="6850080"/>
          </a:xfrm>
        </p:grpSpPr>
        <p:grpSp>
          <p:nvGrpSpPr>
            <p:cNvPr id="51" name="Group 3"/>
            <p:cNvGrpSpPr/>
            <p:nvPr/>
          </p:nvGrpSpPr>
          <p:grpSpPr>
            <a:xfrm>
              <a:off x="2743200" y="3540240"/>
              <a:ext cx="6392880" cy="3309840"/>
              <a:chOff x="2743200" y="3540240"/>
              <a:chExt cx="6392880" cy="3309840"/>
            </a:xfrm>
          </p:grpSpPr>
          <p:sp>
            <p:nvSpPr>
              <p:cNvPr id="52" name="Freeform 4"/>
              <p:cNvSpPr/>
              <p:nvPr/>
            </p:nvSpPr>
            <p:spPr>
              <a:xfrm>
                <a:off x="2743200" y="4197240"/>
                <a:ext cx="4575240" cy="2652840"/>
              </a:xfrm>
              <a:custGeom>
                <a:avLst/>
                <a:gdLst/>
                <a:ahLst/>
                <a:rect l="l" t="t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" name="Freeform 5"/>
              <p:cNvSpPr/>
              <p:nvPr/>
            </p:nvSpPr>
            <p:spPr>
              <a:xfrm>
                <a:off x="6620040" y="4240080"/>
                <a:ext cx="1998360" cy="1287720"/>
              </a:xfrm>
              <a:custGeom>
                <a:avLst/>
                <a:gdLst/>
                <a:ahLst/>
                <a:rect l="l" t="t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" name="Freeform 6"/>
              <p:cNvSpPr/>
              <p:nvPr/>
            </p:nvSpPr>
            <p:spPr>
              <a:xfrm>
                <a:off x="4603680" y="5311800"/>
                <a:ext cx="4522680" cy="1538280"/>
              </a:xfrm>
              <a:custGeom>
                <a:avLst/>
                <a:gdLst/>
                <a:ahLst/>
                <a:rect l="l" t="t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" name="Freeform 7"/>
              <p:cNvSpPr/>
              <p:nvPr/>
            </p:nvSpPr>
            <p:spPr>
              <a:xfrm>
                <a:off x="4362480" y="3540240"/>
                <a:ext cx="4773600" cy="3309840"/>
              </a:xfrm>
              <a:custGeom>
                <a:avLst/>
                <a:gdLst/>
                <a:ahLst/>
                <a:rect l="l" t="t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rgbClr val="003399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6" name="Freeform 8"/>
              <p:cNvSpPr/>
              <p:nvPr/>
            </p:nvSpPr>
            <p:spPr>
              <a:xfrm>
                <a:off x="7145280" y="3678120"/>
                <a:ext cx="1981080" cy="855720"/>
              </a:xfrm>
              <a:custGeom>
                <a:avLst/>
                <a:gdLst/>
                <a:ahLst/>
                <a:rect l="l" t="t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/>
              </a:gra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7" name="Freeform 9"/>
            <p:cNvSpPr/>
            <p:nvPr/>
          </p:nvSpPr>
          <p:spPr>
            <a:xfrm>
              <a:off x="5273640" y="2128680"/>
              <a:ext cx="2897280" cy="2440080"/>
            </a:xfrm>
            <a:custGeom>
              <a:avLst/>
              <a:gdLst/>
              <a:ahLst/>
              <a:rect l="l" t="t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Freeform 10"/>
            <p:cNvSpPr/>
            <p:nvPr/>
          </p:nvSpPr>
          <p:spPr>
            <a:xfrm>
              <a:off x="0" y="0"/>
              <a:ext cx="9140760" cy="2819520"/>
            </a:xfrm>
            <a:custGeom>
              <a:avLst/>
              <a:gdLst/>
              <a:ahLst/>
              <a:rect l="l" t="t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Click to edit the title text format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Click to edit the outline text format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1" marL="743040" indent="-28584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Second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2" marL="1143000" indent="-228600">
              <a:spcBef>
                <a:spcPts val="799"/>
              </a:spcBef>
              <a:buClr>
                <a:srgbClr val="e5e5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Third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3" marL="1600200" indent="-228600">
              <a:spcBef>
                <a:spcPts val="799"/>
              </a:spcBef>
              <a:buClr>
                <a:srgbClr val="a886e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Fourth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4" marL="2057400" indent="-22860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Fifth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5" marL="2057400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Sixth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lvl="6" marL="2057400" indent="-228600">
              <a:spcBef>
                <a:spcPts val="799"/>
              </a:spcBef>
              <a:buClr>
                <a:srgbClr val="ffffff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Seventh Outline Level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dt" idx="4"/>
          </p:nvPr>
        </p:nvSpPr>
        <p:spPr>
          <a:xfrm>
            <a:off x="456840" y="624816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ftr" idx="5"/>
          </p:nvPr>
        </p:nvSpPr>
        <p:spPr>
          <a:xfrm>
            <a:off x="3124080" y="6251040"/>
            <a:ext cx="289584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63" name="PlaceHolder 5"/>
          <p:cNvSpPr>
            <a:spLocks noGrp="1"/>
          </p:cNvSpPr>
          <p:nvPr>
            <p:ph type="sldNum" idx="6"/>
          </p:nvPr>
        </p:nvSpPr>
        <p:spPr>
          <a:xfrm>
            <a:off x="6552720" y="6254280"/>
            <a:ext cx="2133720" cy="476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pc="-1" strike="noStrike">
                <a:solidFill>
                  <a:srgbClr val="ffffff"/>
                </a:solidFill>
                <a:latin typeface="Arial"/>
              </a:defRPr>
            </a:lvl1pPr>
          </a:lstStyle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EB63EC-BBF7-4D83-A434-017139645E46}" type="slidenum">
              <a:rPr b="0" lang="en-US" sz="12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200" spc="-1" strike="noStrike">
              <a:solidFill>
                <a:srgbClr val="000000"/>
              </a:solidFill>
              <a:latin typeface="Garamond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4"/>
          <p:cNvSpPr/>
          <p:nvPr/>
        </p:nvSpPr>
        <p:spPr>
          <a:xfrm>
            <a:off x="457200" y="304920"/>
            <a:ext cx="8229600" cy="5181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600" spc="-1" strike="noStrike">
                <a:solidFill>
                  <a:srgbClr val="ffc000"/>
                </a:solidFill>
                <a:latin typeface="Garamond"/>
              </a:rPr>
              <a:t>Prelude </a:t>
            </a:r>
            <a:endParaRPr b="0" lang="en-US" sz="6600" spc="-1" strike="noStrike">
              <a:solidFill>
                <a:srgbClr val="ffffff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600" spc="-1" strike="noStrike">
                <a:solidFill>
                  <a:srgbClr val="ffc000"/>
                </a:solidFill>
                <a:latin typeface="Garamond"/>
              </a:rPr>
              <a:t>to </a:t>
            </a:r>
            <a:endParaRPr b="0" lang="en-US" sz="6600" spc="-1" strike="noStrike">
              <a:solidFill>
                <a:srgbClr val="ffffff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6600" spc="-1" strike="noStrike">
                <a:solidFill>
                  <a:srgbClr val="ffc000"/>
                </a:solidFill>
                <a:latin typeface="Garamond"/>
              </a:rPr>
              <a:t>Civil War </a:t>
            </a:r>
            <a:endParaRPr b="0" lang="en-US" sz="66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7086600"/>
          </a:xfrm>
          <a:prstGeom prst="rect">
            <a:avLst/>
          </a:prstGeom>
          <a:ln w="0">
            <a:noFill/>
          </a:ln>
        </p:spPr>
      </p:pic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6840" y="-360"/>
            <a:ext cx="8458200" cy="6858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Southern View-“Northern Slavery”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25" name="TextBox 4"/>
          <p:cNvSpPr/>
          <p:nvPr/>
        </p:nvSpPr>
        <p:spPr>
          <a:xfrm>
            <a:off x="6781680" y="4800600"/>
            <a:ext cx="914400" cy="1433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0514"/>
                </a:solidFill>
                <a:latin typeface="Garamond"/>
              </a:rPr>
              <a:t>"</a:t>
            </a: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Thank God my Factory Slavery will soon be over."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6" name="TextBox 6"/>
          <p:cNvSpPr/>
          <p:nvPr/>
        </p:nvSpPr>
        <p:spPr>
          <a:xfrm>
            <a:off x="6019920" y="762120"/>
            <a:ext cx="2895480" cy="13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"I’m going to run away to the Coal Mines only work 14 hours a Day." 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 </a:t>
            </a: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"Oh! how I would like to have such a comfortable place. . . “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 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7" name="TextBox 7"/>
          <p:cNvSpPr/>
          <p:nvPr/>
        </p:nvSpPr>
        <p:spPr>
          <a:xfrm>
            <a:off x="0" y="685800"/>
            <a:ext cx="4114800" cy="733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a3a3a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"Why Friend, how is it that you look so old? " 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 </a:t>
            </a: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"I’m a "fast man“, we usually die of old age at 40.”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 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8" name="TextBox 8"/>
          <p:cNvSpPr/>
          <p:nvPr/>
        </p:nvSpPr>
        <p:spPr>
          <a:xfrm>
            <a:off x="4191120" y="914400"/>
            <a:ext cx="1676160" cy="1372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bfbfb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pc="-1" strike="noStrike">
                <a:solidFill>
                  <a:srgbClr val="000514"/>
                </a:solidFill>
                <a:latin typeface="Garamond"/>
              </a:rPr>
              <a:t>"Oh Dear! what wretched Slaves, this Factory Life makes me &amp; my children.“</a:t>
            </a: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4" descr=""/>
          <p:cNvPicPr/>
          <p:nvPr/>
        </p:nvPicPr>
        <p:blipFill>
          <a:blip r:embed="rId1"/>
          <a:stretch/>
        </p:blipFill>
        <p:spPr>
          <a:xfrm>
            <a:off x="-100080" y="0"/>
            <a:ext cx="9244080" cy="6858000"/>
          </a:xfrm>
          <a:prstGeom prst="rect">
            <a:avLst/>
          </a:prstGeom>
          <a:ln w="0">
            <a:noFill/>
          </a:ln>
        </p:spPr>
      </p:pic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228600" y="-360"/>
            <a:ext cx="8686800" cy="808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Southern View on Southern Slavery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31" name="TextBox 8"/>
          <p:cNvSpPr/>
          <p:nvPr/>
        </p:nvSpPr>
        <p:spPr>
          <a:xfrm>
            <a:off x="4876920" y="762120"/>
            <a:ext cx="4071960" cy="131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pc="-1" strike="noStrike">
                <a:solidFill>
                  <a:srgbClr val="000514"/>
                </a:solidFill>
                <a:latin typeface="Garamond"/>
              </a:rPr>
              <a:t>"It is as a general thing, some few exceptions, after mine have done a certain amount of Labor which they finish by 4 or 5 P.M. I allow them to enjoy themselves in any reasonable way."</a:t>
            </a:r>
            <a:endParaRPr b="0" lang="en-US" sz="16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2" name="Straight Connector 10"/>
          <p:cNvSpPr/>
          <p:nvPr/>
        </p:nvSpPr>
        <p:spPr>
          <a:xfrm>
            <a:off x="3657600" y="1447920"/>
            <a:ext cx="2438280" cy="1143000"/>
          </a:xfrm>
          <a:prstGeom prst="line">
            <a:avLst/>
          </a:prstGeom>
          <a:ln w="9360">
            <a:solidFill>
              <a:srgbClr val="000514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TextBox 11"/>
          <p:cNvSpPr/>
          <p:nvPr/>
        </p:nvSpPr>
        <p:spPr>
          <a:xfrm>
            <a:off x="533520" y="838080"/>
            <a:ext cx="3438360" cy="1310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pc="-1" strike="noStrike">
                <a:solidFill>
                  <a:srgbClr val="000514"/>
                </a:solidFill>
                <a:latin typeface="Garamond"/>
              </a:rPr>
              <a:t>"Is it possible that we of the North have been so deceived by false Reports? Why did we not visit the South before we caused this trouble between the North and South.”</a:t>
            </a:r>
            <a:endParaRPr b="0" lang="en-US" sz="16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34" name="Straight Connector 13"/>
          <p:cNvSpPr/>
          <p:nvPr/>
        </p:nvSpPr>
        <p:spPr>
          <a:xfrm>
            <a:off x="6933600" y="1828800"/>
            <a:ext cx="75960" cy="838080"/>
          </a:xfrm>
          <a:prstGeom prst="line">
            <a:avLst/>
          </a:prstGeom>
          <a:ln w="9360">
            <a:solidFill>
              <a:srgbClr val="000514"/>
            </a:solidFill>
            <a:miter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Territorial Expansion Poisoned National Politics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380520" y="1904760"/>
            <a:ext cx="8610840" cy="41907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New States- More Congressmen &amp; Senators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More politicians changes control of Congress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North- Concerned over expansion of slavery &amp; dealing with Industrial Revolution’s effects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pc="-1" strike="noStrike">
                <a:solidFill>
                  <a:srgbClr val="ffffff"/>
                </a:solidFill>
                <a:latin typeface="Garamond"/>
              </a:rPr>
              <a:t> </a:t>
            </a: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South- Concerned with protecting their social system and economic system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380880" y="609480"/>
            <a:ext cx="8229600" cy="4724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800" spc="-1" strike="noStrike">
                <a:solidFill>
                  <a:srgbClr val="ffcc00"/>
                </a:solidFill>
                <a:latin typeface="Garamond"/>
              </a:rPr>
              <a:t>Political, social, and economic environments deteriorate into an issue of new states</a:t>
            </a:r>
            <a:r>
              <a:rPr b="1" lang="en-US" sz="4800" spc="-1" strike="noStrike">
                <a:solidFill>
                  <a:srgbClr val="e5e5ff"/>
                </a:solidFill>
                <a:latin typeface="Garamond"/>
              </a:rPr>
              <a:t> </a:t>
            </a:r>
            <a:r>
              <a:rPr b="1" lang="en-US" sz="4800" spc="-1" strike="noStrike">
                <a:solidFill>
                  <a:srgbClr val="ffcc00"/>
                </a:solidFill>
                <a:latin typeface="Garamond"/>
              </a:rPr>
              <a:t>being</a:t>
            </a:r>
            <a:r>
              <a:rPr b="1" lang="en-US" sz="4800" spc="-1" strike="noStrike">
                <a:solidFill>
                  <a:srgbClr val="e5e5ff"/>
                </a:solidFill>
                <a:latin typeface="Garamond"/>
              </a:rPr>
              <a:t> </a:t>
            </a:r>
            <a:br>
              <a:rPr sz="4800"/>
            </a:br>
            <a:r>
              <a:rPr b="1" lang="en-US" sz="4800" spc="-1" strike="noStrike">
                <a:solidFill>
                  <a:srgbClr val="ffc000"/>
                </a:solidFill>
                <a:latin typeface="Garamond"/>
              </a:rPr>
              <a:t>“</a:t>
            </a:r>
            <a:r>
              <a:rPr b="1" lang="en-US" sz="4800" spc="-1" strike="noStrike">
                <a:solidFill>
                  <a:srgbClr val="ffcc00"/>
                </a:solidFill>
                <a:latin typeface="Garamond"/>
              </a:rPr>
              <a:t>Southern</a:t>
            </a:r>
            <a:r>
              <a:rPr b="1" lang="en-US" sz="4800" spc="-1" strike="noStrike">
                <a:solidFill>
                  <a:srgbClr val="e5e5ff"/>
                </a:solidFill>
                <a:latin typeface="Garamond"/>
              </a:rPr>
              <a:t> </a:t>
            </a:r>
            <a:r>
              <a:rPr b="1" lang="en-US" sz="4800" spc="-1" strike="noStrike">
                <a:solidFill>
                  <a:srgbClr val="ffcc00"/>
                </a:solidFill>
                <a:latin typeface="Garamond"/>
              </a:rPr>
              <a:t>Slave” </a:t>
            </a:r>
            <a:br>
              <a:rPr sz="4800"/>
            </a:br>
            <a:r>
              <a:rPr b="1" lang="en-US" sz="4800" spc="-1" strike="noStrike">
                <a:solidFill>
                  <a:srgbClr val="ffcc00"/>
                </a:solidFill>
                <a:latin typeface="Garamond"/>
              </a:rPr>
              <a:t>or </a:t>
            </a:r>
            <a:br>
              <a:rPr sz="4800"/>
            </a:br>
            <a:r>
              <a:rPr b="1" lang="en-US" sz="4800" spc="-1" strike="noStrike">
                <a:solidFill>
                  <a:srgbClr val="ffcc00"/>
                </a:solidFill>
                <a:latin typeface="Garamond"/>
              </a:rPr>
              <a:t>“Northern Free States”</a:t>
            </a:r>
            <a:endParaRPr b="1" lang="en-US" sz="4800" spc="-1" strike="noStrike">
              <a:solidFill>
                <a:srgbClr val="e5e5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2" descr=""/>
          <p:cNvPicPr/>
          <p:nvPr/>
        </p:nvPicPr>
        <p:blipFill>
          <a:blip r:embed="rId1"/>
          <a:stretch/>
        </p:blipFill>
        <p:spPr>
          <a:xfrm>
            <a:off x="0" y="685800"/>
            <a:ext cx="9144000" cy="6172200"/>
          </a:xfrm>
          <a:prstGeom prst="rect">
            <a:avLst/>
          </a:prstGeom>
          <a:ln w="0">
            <a:noFill/>
          </a:ln>
        </p:spPr>
      </p:pic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7621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4000"/>
            </a:br>
            <a:r>
              <a:rPr b="1" lang="en-US" sz="4000" spc="-1" strike="noStrike">
                <a:solidFill>
                  <a:srgbClr val="e5e5ff"/>
                </a:solidFill>
                <a:latin typeface="Garamond"/>
              </a:rPr>
              <a:t>   </a:t>
            </a:r>
            <a:r>
              <a:rPr b="1" lang="en-US" sz="4000" spc="-1" strike="noStrike">
                <a:solidFill>
                  <a:srgbClr val="ffcc00"/>
                </a:solidFill>
                <a:latin typeface="Garamond"/>
              </a:rPr>
              <a:t>Missouri Compromise of 1820</a:t>
            </a:r>
            <a:br>
              <a:rPr sz="4000"/>
            </a:b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40" name="Text Box 10"/>
          <p:cNvSpPr/>
          <p:nvPr/>
        </p:nvSpPr>
        <p:spPr>
          <a:xfrm>
            <a:off x="2819520" y="1295280"/>
            <a:ext cx="1752480" cy="131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Unorganized 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Closed to Slavery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1" name="Text Box 32"/>
          <p:cNvSpPr/>
          <p:nvPr/>
        </p:nvSpPr>
        <p:spPr>
          <a:xfrm>
            <a:off x="6781680" y="2666880"/>
            <a:ext cx="16765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000514"/>
                </a:solidFill>
                <a:latin typeface="Garamond"/>
              </a:rPr>
              <a:t>No Slavery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2" name="Text Box 34"/>
          <p:cNvSpPr/>
          <p:nvPr/>
        </p:nvSpPr>
        <p:spPr>
          <a:xfrm>
            <a:off x="8384040" y="1066680"/>
            <a:ext cx="5511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000514"/>
                </a:solidFill>
                <a:latin typeface="Garamond"/>
              </a:rPr>
              <a:t>ME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3" name="Text Box 13"/>
          <p:cNvSpPr/>
          <p:nvPr/>
        </p:nvSpPr>
        <p:spPr>
          <a:xfrm>
            <a:off x="4114800" y="4343400"/>
            <a:ext cx="1828800" cy="5806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pc="-1" strike="noStrike">
                <a:solidFill>
                  <a:srgbClr val="000514"/>
                </a:solidFill>
                <a:latin typeface="Garamond"/>
              </a:rPr>
              <a:t>Arkansas Territory</a:t>
            </a:r>
            <a:endParaRPr b="0" lang="en-US" sz="16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pc="-1" strike="noStrike">
                <a:solidFill>
                  <a:srgbClr val="000514"/>
                </a:solidFill>
                <a:latin typeface="Garamond"/>
              </a:rPr>
              <a:t>Open to Slavery</a:t>
            </a:r>
            <a:endParaRPr b="0" lang="en-US" sz="16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4" name="Text Box 33"/>
          <p:cNvSpPr/>
          <p:nvPr/>
        </p:nvSpPr>
        <p:spPr>
          <a:xfrm>
            <a:off x="4954680" y="3352680"/>
            <a:ext cx="57096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000514"/>
                </a:solidFill>
                <a:latin typeface="Garamond"/>
              </a:rPr>
              <a:t>MO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5" name="Text Box 11"/>
          <p:cNvSpPr/>
          <p:nvPr/>
        </p:nvSpPr>
        <p:spPr>
          <a:xfrm>
            <a:off x="1985760" y="3962520"/>
            <a:ext cx="19317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000514"/>
                </a:solidFill>
                <a:latin typeface="Garamond"/>
              </a:rPr>
              <a:t>36* 30’ Missouri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000514"/>
                </a:solidFill>
                <a:latin typeface="Garamond"/>
              </a:rPr>
              <a:t>Compromise Line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6" name="Line 12"/>
          <p:cNvSpPr/>
          <p:nvPr/>
        </p:nvSpPr>
        <p:spPr>
          <a:xfrm>
            <a:off x="3733920" y="4267080"/>
            <a:ext cx="228600" cy="0"/>
          </a:xfrm>
          <a:prstGeom prst="line">
            <a:avLst/>
          </a:prstGeom>
          <a:ln w="9360">
            <a:solidFill>
              <a:srgbClr val="000514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Text Box 31"/>
          <p:cNvSpPr/>
          <p:nvPr/>
        </p:nvSpPr>
        <p:spPr>
          <a:xfrm>
            <a:off x="6401160" y="3962520"/>
            <a:ext cx="176112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000514"/>
                </a:solidFill>
                <a:latin typeface="Garamond"/>
              </a:rPr>
              <a:t>Slave  States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8" name="Rectangle 3"/>
          <p:cNvSpPr/>
          <p:nvPr/>
        </p:nvSpPr>
        <p:spPr>
          <a:xfrm>
            <a:off x="0" y="5029200"/>
            <a:ext cx="5029200" cy="1828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000514"/>
                </a:solidFill>
                <a:latin typeface="Garamond"/>
              </a:rPr>
              <a:t>   </a:t>
            </a:r>
            <a:r>
              <a:rPr b="1" lang="en-US" sz="2400" spc="-1" strike="noStrike">
                <a:solidFill>
                  <a:srgbClr val="000514"/>
                </a:solidFill>
                <a:latin typeface="Garamond"/>
              </a:rPr>
              <a:t>Missouri enters US as a slave state 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000514"/>
                </a:solidFill>
                <a:latin typeface="Garamond"/>
              </a:rPr>
              <a:t>   </a:t>
            </a:r>
            <a:r>
              <a:rPr b="1" lang="en-US" sz="2400" spc="-1" strike="noStrike">
                <a:solidFill>
                  <a:srgbClr val="000514"/>
                </a:solidFill>
                <a:latin typeface="Garamond"/>
              </a:rPr>
              <a:t>Maine enters US as a free state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pc="-1" strike="noStrike">
                <a:solidFill>
                  <a:srgbClr val="000514"/>
                </a:solidFill>
                <a:latin typeface="Garamond"/>
              </a:rPr>
              <a:t>   </a:t>
            </a:r>
            <a:r>
              <a:rPr b="1" lang="en-US" sz="2400" spc="-1" strike="noStrike">
                <a:solidFill>
                  <a:srgbClr val="000514"/>
                </a:solidFill>
                <a:latin typeface="Garamond"/>
              </a:rPr>
              <a:t>No slavery north of 36* 31” latitude</a:t>
            </a: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000514"/>
                </a:solidFill>
                <a:latin typeface="Garamond"/>
              </a:rPr>
              <a:t>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49" name="TextBox 14"/>
          <p:cNvSpPr/>
          <p:nvPr/>
        </p:nvSpPr>
        <p:spPr>
          <a:xfrm>
            <a:off x="5043960" y="1752480"/>
            <a:ext cx="20307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000514"/>
                </a:solidFill>
                <a:latin typeface="Garamond"/>
              </a:rPr>
              <a:t>Michigan Territory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000514"/>
                </a:solidFill>
                <a:latin typeface="Garamond"/>
              </a:rPr>
              <a:t>      </a:t>
            </a:r>
            <a:r>
              <a:rPr b="1" lang="en-US" sz="1800" spc="-1" strike="noStrike">
                <a:solidFill>
                  <a:srgbClr val="000514"/>
                </a:solidFill>
                <a:latin typeface="Garamond"/>
              </a:rPr>
              <a:t>No Slavery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cc00"/>
                </a:solidFill>
                <a:latin typeface="Garamond"/>
              </a:rPr>
              <a:t>1831 Critical year</a:t>
            </a:r>
            <a:br>
              <a:rPr sz="4000"/>
            </a:b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50292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Nat Turner leads violent slave revolt killing 55 men, women, &amp; children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Abolitionist newspaper </a:t>
            </a:r>
            <a:r>
              <a:rPr b="1" i="1" lang="en-US" sz="3200" spc="-1" strike="noStrike">
                <a:solidFill>
                  <a:srgbClr val="ffffff"/>
                </a:solidFill>
                <a:latin typeface="Garamond"/>
              </a:rPr>
              <a:t>The Liberator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  began.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South Carolina nullifies (fails to obey) Federal Tariff Law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52" name="Picture 7" descr=""/>
          <p:cNvPicPr/>
          <p:nvPr/>
        </p:nvPicPr>
        <p:blipFill>
          <a:blip r:embed="rId1"/>
          <a:stretch/>
        </p:blipFill>
        <p:spPr>
          <a:xfrm>
            <a:off x="5638680" y="1066680"/>
            <a:ext cx="2971800" cy="5562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80520" y="1447560"/>
            <a:ext cx="853452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fcc39"/>
                </a:solidFill>
                <a:latin typeface="Garamond"/>
              </a:rPr>
              <a:t>US gains new territory.</a:t>
            </a:r>
            <a:br>
              <a:rPr sz="4400"/>
            </a:br>
            <a:r>
              <a:rPr b="1" lang="en-US" sz="4400" spc="-1" strike="noStrike">
                <a:solidFill>
                  <a:srgbClr val="efcc39"/>
                </a:solidFill>
                <a:latin typeface="Garamond"/>
              </a:rPr>
              <a:t> </a:t>
            </a:r>
            <a:br>
              <a:rPr sz="4400"/>
            </a:br>
            <a:r>
              <a:rPr b="1" lang="en-US" sz="3600" spc="-1" strike="noStrike">
                <a:solidFill>
                  <a:srgbClr val="efcc39"/>
                </a:solidFill>
                <a:latin typeface="Garamond"/>
              </a:rPr>
              <a:t>Will the North or South control new states? </a:t>
            </a:r>
            <a:br>
              <a:rPr sz="3600"/>
            </a:br>
            <a:r>
              <a:rPr b="1" lang="en-US" sz="3600" spc="-1" strike="noStrike">
                <a:solidFill>
                  <a:srgbClr val="efcc39"/>
                </a:solidFill>
                <a:latin typeface="Garamond"/>
              </a:rPr>
              <a:t>Will Slavery be allowed or not?</a:t>
            </a:r>
            <a:br>
              <a:rPr sz="3600"/>
            </a:br>
            <a:br>
              <a:rPr sz="3600"/>
            </a:br>
            <a:endParaRPr b="1" lang="en-US" sz="36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4" name=""/>
          <p:cNvSpPr txBox="1"/>
          <p:nvPr/>
        </p:nvSpPr>
        <p:spPr>
          <a:xfrm>
            <a:off x="457200" y="2971800"/>
            <a:ext cx="82296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Country of Texas joins the US 1845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Oregon territory 1846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 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Land gained in Mexican War 1848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Wilmot Proviso- US buys land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"/>
          <p:cNvPicPr/>
          <p:nvPr/>
        </p:nvPicPr>
        <p:blipFill>
          <a:blip r:embed="rId1"/>
          <a:stretch/>
        </p:blipFill>
        <p:spPr>
          <a:xfrm>
            <a:off x="0" y="0"/>
            <a:ext cx="9120240" cy="6858000"/>
          </a:xfrm>
          <a:prstGeom prst="rect">
            <a:avLst/>
          </a:prstGeom>
          <a:ln w="0">
            <a:noFill/>
          </a:ln>
        </p:spPr>
      </p:pic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-15264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Mexican War 1847-48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57" name="TextBox 13"/>
          <p:cNvSpPr/>
          <p:nvPr/>
        </p:nvSpPr>
        <p:spPr>
          <a:xfrm>
            <a:off x="7132320" y="6019920"/>
            <a:ext cx="16880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pc="-1" strike="noStrike">
                <a:solidFill>
                  <a:srgbClr val="ffffff"/>
                </a:solidFill>
                <a:latin typeface="Garamond"/>
              </a:rPr>
              <a:t>Library of Congress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Picture 2" descr=""/>
          <p:cNvPicPr/>
          <p:nvPr/>
        </p:nvPicPr>
        <p:blipFill>
          <a:blip r:embed="rId1"/>
          <a:stretch/>
        </p:blipFill>
        <p:spPr>
          <a:xfrm>
            <a:off x="0" y="914400"/>
            <a:ext cx="9144000" cy="5943600"/>
          </a:xfrm>
          <a:prstGeom prst="rect">
            <a:avLst/>
          </a:prstGeom>
          <a:ln w="0">
            <a:noFill/>
          </a:ln>
        </p:spPr>
      </p:pic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72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New US Territories 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60" name="Text Box 4"/>
          <p:cNvSpPr/>
          <p:nvPr/>
        </p:nvSpPr>
        <p:spPr>
          <a:xfrm>
            <a:off x="336600" y="1271520"/>
            <a:ext cx="1579680" cy="131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Oregon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From Britain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1846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1" name="Text Box 5"/>
          <p:cNvSpPr/>
          <p:nvPr/>
        </p:nvSpPr>
        <p:spPr>
          <a:xfrm>
            <a:off x="380880" y="3124080"/>
            <a:ext cx="214956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Acquired though Mexican War  1848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2" name="Text Box 6"/>
          <p:cNvSpPr/>
          <p:nvPr/>
        </p:nvSpPr>
        <p:spPr>
          <a:xfrm>
            <a:off x="3047760" y="4572000"/>
            <a:ext cx="142128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Texas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Annexation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        </a:t>
            </a: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1845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3" name="Text Box 7"/>
          <p:cNvSpPr/>
          <p:nvPr/>
        </p:nvSpPr>
        <p:spPr>
          <a:xfrm>
            <a:off x="914400" y="4952880"/>
            <a:ext cx="161604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Gadsden Purchase      1853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4" name="Line 9"/>
          <p:cNvSpPr/>
          <p:nvPr/>
        </p:nvSpPr>
        <p:spPr>
          <a:xfrm>
            <a:off x="2133720" y="5562720"/>
            <a:ext cx="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6" descr="File:Henry Clay Senate3.jpg"/>
          <p:cNvPicPr/>
          <p:nvPr/>
        </p:nvPicPr>
        <p:blipFill>
          <a:blip r:embed="rId1"/>
          <a:stretch/>
        </p:blipFill>
        <p:spPr>
          <a:xfrm>
            <a:off x="0" y="-6480"/>
            <a:ext cx="9144000" cy="6907320"/>
          </a:xfrm>
          <a:prstGeom prst="rect">
            <a:avLst/>
          </a:prstGeom>
          <a:ln w="0">
            <a:noFill/>
          </a:ln>
        </p:spPr>
      </p:pic>
      <p:sp>
        <p:nvSpPr>
          <p:cNvPr id="166" name="Rectangle 3"/>
          <p:cNvSpPr/>
          <p:nvPr/>
        </p:nvSpPr>
        <p:spPr>
          <a:xfrm>
            <a:off x="152280" y="609480"/>
            <a:ext cx="8763120" cy="190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Satisfies neither North or South                       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California becomes free state, North has more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Tough Fugitive (Runaway) Slave laws for South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7" name="Rectangle 2"/>
          <p:cNvSpPr/>
          <p:nvPr/>
        </p:nvSpPr>
        <p:spPr>
          <a:xfrm>
            <a:off x="533520" y="0"/>
            <a:ext cx="822960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cc00"/>
                </a:solidFill>
                <a:latin typeface="Garamond"/>
              </a:rPr>
              <a:t>Compromise of 1850 Calms Things</a:t>
            </a:r>
            <a:endParaRPr b="0" lang="en-US" sz="4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68" name="Text Box 9"/>
          <p:cNvSpPr/>
          <p:nvPr/>
        </p:nvSpPr>
        <p:spPr>
          <a:xfrm>
            <a:off x="4952880" y="6461280"/>
            <a:ext cx="3541320" cy="398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ffffff"/>
                </a:solidFill>
                <a:latin typeface="Garamond"/>
              </a:rPr>
              <a:t>Henry Clay Takes Senate Floor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456840"/>
            <a:ext cx="8229600" cy="1554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1788-1860  North developed and Changed by Industrial Revolution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228240" y="2514240"/>
            <a:ext cx="8915400" cy="4800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Rapid population growth, European immigrants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Diversified economy - only 4% small farmers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4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Capitalism 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Strong industrial &amp; merchant sector develops      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304560" y="-360"/>
            <a:ext cx="8839080" cy="16002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cc00"/>
                </a:solidFill>
                <a:latin typeface="Garamond"/>
              </a:rPr>
              <a:t>1852 Novel:</a:t>
            </a:r>
            <a:r>
              <a:rPr b="1" i="1" lang="en-US" sz="4000" spc="-1" strike="noStrike">
                <a:solidFill>
                  <a:srgbClr val="ffcc00"/>
                </a:solidFill>
                <a:latin typeface="Garamond"/>
              </a:rPr>
              <a:t>  Uncle Tom’s Cabin</a:t>
            </a:r>
            <a:r>
              <a:rPr b="1" lang="en-US" sz="4000" spc="-1" strike="noStrike">
                <a:solidFill>
                  <a:srgbClr val="ffcc00"/>
                </a:solidFill>
                <a:latin typeface="Garamond"/>
              </a:rPr>
              <a:t> creates furor nationwide </a:t>
            </a:r>
            <a:r>
              <a:rPr b="1" lang="en-US" sz="4000" spc="-1" strike="noStrike">
                <a:solidFill>
                  <a:srgbClr val="e5e5ff"/>
                </a:solidFill>
                <a:latin typeface="Garamond"/>
              </a:rPr>
              <a:t>  </a:t>
            </a: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170" name="Picture 6" descr="Legree"/>
          <p:cNvPicPr/>
          <p:nvPr/>
        </p:nvPicPr>
        <p:blipFill>
          <a:blip r:embed="rId1"/>
          <a:stretch/>
        </p:blipFill>
        <p:spPr>
          <a:xfrm>
            <a:off x="3124080" y="914400"/>
            <a:ext cx="5105520" cy="5105520"/>
          </a:xfrm>
          <a:prstGeom prst="rect">
            <a:avLst/>
          </a:prstGeom>
          <a:ln w="0">
            <a:noFill/>
          </a:ln>
        </p:spPr>
      </p:pic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914400" y="5943600"/>
            <a:ext cx="8229600" cy="9144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 algn="r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Simon Legree assaulting Uncle Tom.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80880" y="-3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73" name="Rectangle 8"/>
          <p:cNvSpPr/>
          <p:nvPr/>
        </p:nvSpPr>
        <p:spPr>
          <a:xfrm>
            <a:off x="5867280" y="0"/>
            <a:ext cx="23623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000514"/>
                </a:solidFill>
                <a:latin typeface="Garamond"/>
              </a:rPr>
              <a:t>US by 1854</a:t>
            </a:r>
            <a:endParaRPr b="0" lang="en-US" sz="36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74" name="Picture 16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75" name="Text Box 19"/>
          <p:cNvSpPr/>
          <p:nvPr/>
        </p:nvSpPr>
        <p:spPr>
          <a:xfrm>
            <a:off x="762120" y="152280"/>
            <a:ext cx="153972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Washington    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6" name="Text Box 20"/>
          <p:cNvSpPr/>
          <p:nvPr/>
        </p:nvSpPr>
        <p:spPr>
          <a:xfrm>
            <a:off x="4115880" y="685800"/>
            <a:ext cx="132516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Minnesota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7" name="Text Box 21"/>
          <p:cNvSpPr/>
          <p:nvPr/>
        </p:nvSpPr>
        <p:spPr>
          <a:xfrm>
            <a:off x="3657600" y="2743200"/>
            <a:ext cx="153972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Kansas 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8" name="Text Box 22"/>
          <p:cNvSpPr/>
          <p:nvPr/>
        </p:nvSpPr>
        <p:spPr>
          <a:xfrm>
            <a:off x="1297080" y="2286000"/>
            <a:ext cx="113796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Utah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79" name="Text Box 23"/>
          <p:cNvSpPr/>
          <p:nvPr/>
        </p:nvSpPr>
        <p:spPr>
          <a:xfrm>
            <a:off x="1829160" y="3352680"/>
            <a:ext cx="156132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New Mexico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0" name="Text Box 24"/>
          <p:cNvSpPr/>
          <p:nvPr/>
        </p:nvSpPr>
        <p:spPr>
          <a:xfrm>
            <a:off x="762120" y="990720"/>
            <a:ext cx="131112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Oregon 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1" name="Text Box 25"/>
          <p:cNvSpPr/>
          <p:nvPr/>
        </p:nvSpPr>
        <p:spPr>
          <a:xfrm>
            <a:off x="3049200" y="1600200"/>
            <a:ext cx="129168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Nebraska 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2" name="Text Box 26"/>
          <p:cNvSpPr/>
          <p:nvPr/>
        </p:nvSpPr>
        <p:spPr>
          <a:xfrm>
            <a:off x="4038480" y="3505320"/>
            <a:ext cx="131148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Indian Territory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3" name="Text Box 27"/>
          <p:cNvSpPr/>
          <p:nvPr/>
        </p:nvSpPr>
        <p:spPr>
          <a:xfrm>
            <a:off x="6480360" y="228600"/>
            <a:ext cx="135864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pc="-1" strike="noStrike">
                <a:solidFill>
                  <a:srgbClr val="000514"/>
                </a:solidFill>
                <a:latin typeface="Garamond"/>
              </a:rPr>
              <a:t>US 1854</a:t>
            </a:r>
            <a:endParaRPr b="0" lang="en-US" sz="28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6"/>
          <p:cNvSpPr/>
          <p:nvPr/>
        </p:nvSpPr>
        <p:spPr>
          <a:xfrm>
            <a:off x="304920" y="2286000"/>
            <a:ext cx="8839080" cy="4191120"/>
          </a:xfrm>
          <a:prstGeom prst="rect">
            <a:avLst/>
          </a:prstGeom>
          <a:solidFill>
            <a:srgbClr val="0033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Creates concept of “Popular Sovereignty” allowing states to decide on issue of slavery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Effectively repealing Missouri Compromise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0000"/>
                </a:solidFill>
                <a:latin typeface="Garamond"/>
              </a:rPr>
              <a:t>Bleeding Kansas- Violence erupts in Kansas between pro-slave and anti-slavery supporters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24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1066320" y="609480"/>
            <a:ext cx="7239240" cy="9144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Kansas-Nebraska Act of 1854</a:t>
            </a: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 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product_thumbnail" descr="&quot;The Tragic Prelude&quot;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87" name="Text Box 6"/>
          <p:cNvSpPr/>
          <p:nvPr/>
        </p:nvSpPr>
        <p:spPr>
          <a:xfrm>
            <a:off x="152280" y="6491160"/>
            <a:ext cx="899172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400" spc="-1" strike="noStrike">
                <a:solidFill>
                  <a:srgbClr val="ffffff"/>
                </a:solidFill>
                <a:latin typeface="Garamond"/>
              </a:rPr>
              <a:t>Kansas State Historical Society, Copy and Reuse Restrictions Apply             www.kshs.org/reasearch/collections/documents/photos/webuse.htm</a:t>
            </a:r>
            <a:r>
              <a:rPr b="0" lang="en-US" sz="1800" spc="-1" strike="noStrike">
                <a:solidFill>
                  <a:srgbClr val="ffffff"/>
                </a:solidFill>
                <a:latin typeface="Garamond"/>
              </a:rPr>
              <a:t> 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228600" y="533160"/>
            <a:ext cx="8610480" cy="14475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efcc39"/>
                </a:solidFill>
                <a:latin typeface="Garamond"/>
              </a:rPr>
              <a:t>1856 </a:t>
            </a: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 </a:t>
            </a: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SC Senator Booker beats </a:t>
            </a:r>
            <a:br>
              <a:rPr sz="4400"/>
            </a:b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MA Senator Sumner with a cane.</a:t>
            </a:r>
            <a:br>
              <a:rPr sz="4400"/>
            </a:b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89" name="Text Box 10"/>
          <p:cNvSpPr/>
          <p:nvPr/>
        </p:nvSpPr>
        <p:spPr>
          <a:xfrm>
            <a:off x="762120" y="6477120"/>
            <a:ext cx="7848360" cy="3664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90" name="Picture 11" descr="File:Southern Chivalry.jpg"/>
          <p:cNvPicPr/>
          <p:nvPr/>
        </p:nvPicPr>
        <p:blipFill>
          <a:blip r:embed="rId1"/>
          <a:stretch/>
        </p:blipFill>
        <p:spPr>
          <a:xfrm>
            <a:off x="685800" y="1790640"/>
            <a:ext cx="7696080" cy="5067360"/>
          </a:xfrm>
          <a:prstGeom prst="rect">
            <a:avLst/>
          </a:prstGeom>
          <a:ln w="0">
            <a:noFill/>
          </a:ln>
        </p:spPr>
      </p:pic>
      <p:sp>
        <p:nvSpPr>
          <p:cNvPr id="191" name="Text Box 13"/>
          <p:cNvSpPr/>
          <p:nvPr/>
        </p:nvSpPr>
        <p:spPr>
          <a:xfrm>
            <a:off x="0" y="6400800"/>
            <a:ext cx="9144000" cy="785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33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pc="-1" strike="noStrike">
                <a:solidFill>
                  <a:srgbClr val="003399"/>
                </a:solidFill>
                <a:latin typeface="Garamond"/>
              </a:rPr>
              <a:t>U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80880" y="1519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Dred Scot Decision of 1857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/>
          </p:nvPr>
        </p:nvSpPr>
        <p:spPr>
          <a:xfrm>
            <a:off x="228240" y="1600200"/>
            <a:ext cx="472428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Supreme Court Rules: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Slaves not citizens, they are property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Missouri Compromise violated 5</a:t>
            </a:r>
            <a:r>
              <a:rPr b="1" lang="en-US" sz="3200" spc="-1" strike="noStrike" baseline="30000">
                <a:solidFill>
                  <a:srgbClr val="ffffff"/>
                </a:solidFill>
                <a:latin typeface="Garamond"/>
              </a:rPr>
              <a:t>th 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Amendment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24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Congress must protect   slaves as property.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94" name="Rectangle 5"/>
          <p:cNvSpPr/>
          <p:nvPr/>
        </p:nvSpPr>
        <p:spPr>
          <a:xfrm>
            <a:off x="7208640" y="6324480"/>
            <a:ext cx="168804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1800" spc="-1" strike="noStrike">
                <a:solidFill>
                  <a:srgbClr val="ffffff"/>
                </a:solidFill>
                <a:latin typeface="Garamond"/>
              </a:rPr>
              <a:t>Library of Congress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195" name="Picture 5" descr=""/>
          <p:cNvPicPr/>
          <p:nvPr/>
        </p:nvPicPr>
        <p:blipFill>
          <a:blip r:embed="rId1"/>
          <a:stretch/>
        </p:blipFill>
        <p:spPr>
          <a:xfrm>
            <a:off x="5486400" y="1600200"/>
            <a:ext cx="3057480" cy="4753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National Institutions Divide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457200" y="1599840"/>
            <a:ext cx="8686800" cy="4876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Churches divided into branches North/South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National Parties split - North/South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Whig Party dies in 1852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Democratic Party essentially a Southern party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00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1856 Republican Party founded essentially a Northern party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380880" y="22824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cc00"/>
                </a:solidFill>
                <a:latin typeface="Garamond"/>
              </a:rPr>
              <a:t>John Brown Takes Harpers Ferry, October 16, 1859</a:t>
            </a: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33520" y="1752120"/>
            <a:ext cx="4038480" cy="4876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John Brown &amp; 21 armed followers take US arsenal &amp; rifle works in Harpers Ferry, VA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They hope to spark a rebellion of freed slaves and to lead an </a:t>
            </a:r>
            <a:r>
              <a:rPr b="0" i="1" lang="en-US" sz="3200" spc="-1" strike="noStrike">
                <a:solidFill>
                  <a:srgbClr val="ffffff"/>
                </a:solidFill>
                <a:latin typeface="Garamond"/>
              </a:rPr>
              <a:t>army of emancipation</a:t>
            </a: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 .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pic>
        <p:nvPicPr>
          <p:cNvPr id="200" name="Picture 5" descr=""/>
          <p:cNvPicPr/>
          <p:nvPr/>
        </p:nvPicPr>
        <p:blipFill>
          <a:blip r:embed="rId1"/>
          <a:stretch/>
        </p:blipFill>
        <p:spPr>
          <a:xfrm>
            <a:off x="5864400" y="1676520"/>
            <a:ext cx="2536560" cy="487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000514"/>
                </a:solidFill>
                <a:latin typeface="Garamond"/>
              </a:rPr>
              <a:t>Election of 1860</a:t>
            </a:r>
            <a:r>
              <a:rPr b="1" lang="en-US" sz="4400" spc="-1" strike="noStrike">
                <a:solidFill>
                  <a:srgbClr val="e5e5ff"/>
                </a:solidFill>
                <a:latin typeface="Garamond"/>
              </a:rPr>
              <a:t> 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202" name="Picture 8" descr="File:Stephen A Douglas - headshot.jpg"/>
          <p:cNvPicPr/>
          <p:nvPr/>
        </p:nvPicPr>
        <p:blipFill>
          <a:blip r:embed="rId1"/>
          <a:stretch/>
        </p:blipFill>
        <p:spPr>
          <a:xfrm>
            <a:off x="228600" y="228600"/>
            <a:ext cx="2181240" cy="2819520"/>
          </a:xfrm>
          <a:prstGeom prst="rect">
            <a:avLst/>
          </a:prstGeom>
          <a:ln w="0">
            <a:noFill/>
          </a:ln>
        </p:spPr>
      </p:pic>
      <p:pic>
        <p:nvPicPr>
          <p:cNvPr id="203" name="Picture 7" descr="File:John C Breckinridge-04775-restored.jpg"/>
          <p:cNvPicPr/>
          <p:nvPr/>
        </p:nvPicPr>
        <p:blipFill>
          <a:blip r:embed="rId2"/>
          <a:stretch/>
        </p:blipFill>
        <p:spPr>
          <a:xfrm>
            <a:off x="114480" y="3657600"/>
            <a:ext cx="2239920" cy="2971800"/>
          </a:xfrm>
          <a:prstGeom prst="rect">
            <a:avLst/>
          </a:prstGeom>
          <a:ln w="0">
            <a:noFill/>
          </a:ln>
        </p:spPr>
      </p:pic>
      <p:pic>
        <p:nvPicPr>
          <p:cNvPr id="204" name="Picture 6" descr="File:John Bell of Tennessee.jpg"/>
          <p:cNvPicPr/>
          <p:nvPr/>
        </p:nvPicPr>
        <p:blipFill>
          <a:blip r:embed="rId3"/>
          <a:stretch/>
        </p:blipFill>
        <p:spPr>
          <a:xfrm>
            <a:off x="6781680" y="3505320"/>
            <a:ext cx="2205000" cy="3047760"/>
          </a:xfrm>
          <a:prstGeom prst="rect">
            <a:avLst/>
          </a:prstGeom>
          <a:ln w="0">
            <a:noFill/>
          </a:ln>
        </p:spPr>
      </p:pic>
      <p:pic>
        <p:nvPicPr>
          <p:cNvPr id="205" name="Picture 5" descr="File:Abraham Lincoln by Alexander Helser, 1860-crop.jpg"/>
          <p:cNvPicPr/>
          <p:nvPr/>
        </p:nvPicPr>
        <p:blipFill>
          <a:blip r:embed="rId4"/>
          <a:stretch/>
        </p:blipFill>
        <p:spPr>
          <a:xfrm>
            <a:off x="6648480" y="304920"/>
            <a:ext cx="2289240" cy="2895480"/>
          </a:xfrm>
          <a:prstGeom prst="rect">
            <a:avLst/>
          </a:prstGeom>
          <a:ln w="0">
            <a:noFill/>
          </a:ln>
        </p:spPr>
      </p:pic>
      <p:sp>
        <p:nvSpPr>
          <p:cNvPr id="206" name="Rectangle 9"/>
          <p:cNvSpPr/>
          <p:nvPr/>
        </p:nvSpPr>
        <p:spPr>
          <a:xfrm>
            <a:off x="-304920" y="16765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Rectangle 13"/>
          <p:cNvSpPr/>
          <p:nvPr/>
        </p:nvSpPr>
        <p:spPr>
          <a:xfrm>
            <a:off x="6172200" y="3932280"/>
            <a:ext cx="184320" cy="36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Text Box 14"/>
          <p:cNvSpPr/>
          <p:nvPr/>
        </p:nvSpPr>
        <p:spPr>
          <a:xfrm>
            <a:off x="4505400" y="2362320"/>
            <a:ext cx="2133000" cy="100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Abraham Lincoln 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Republican Party 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In North Only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09" name="Text Box 15"/>
          <p:cNvSpPr/>
          <p:nvPr/>
        </p:nvSpPr>
        <p:spPr>
          <a:xfrm>
            <a:off x="2459880" y="1295280"/>
            <a:ext cx="242244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Stephen Douglas 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 u="sng">
                <a:solidFill>
                  <a:srgbClr val="000514"/>
                </a:solidFill>
                <a:uFillTx/>
                <a:latin typeface="Garamond"/>
              </a:rPr>
              <a:t>Northern Democrats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0" name="Text Box 16"/>
          <p:cNvSpPr/>
          <p:nvPr/>
        </p:nvSpPr>
        <p:spPr>
          <a:xfrm>
            <a:off x="2819520" y="5943600"/>
            <a:ext cx="388620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John Bell 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South Constitutional Union Party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1" name="Text Box 17"/>
          <p:cNvSpPr/>
          <p:nvPr/>
        </p:nvSpPr>
        <p:spPr>
          <a:xfrm>
            <a:off x="2470320" y="4243320"/>
            <a:ext cx="2390400" cy="7038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>
                <a:solidFill>
                  <a:srgbClr val="000514"/>
                </a:solidFill>
                <a:latin typeface="Garamond"/>
              </a:rPr>
              <a:t>John Breckenridge 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pc="-1" strike="noStrike" u="sng">
                <a:solidFill>
                  <a:srgbClr val="000514"/>
                </a:solidFill>
                <a:uFillTx/>
                <a:latin typeface="Garamond"/>
              </a:rPr>
              <a:t>Southern Democrats</a:t>
            </a:r>
            <a:endParaRPr b="0" lang="en-US" sz="20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051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0" y="838080"/>
            <a:ext cx="9144000" cy="6019920"/>
          </a:xfrm>
          <a:prstGeom prst="rect">
            <a:avLst/>
          </a:prstGeom>
          <a:ln w="0">
            <a:noFill/>
          </a:ln>
        </p:spPr>
      </p:pic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380880" y="-3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000"/>
                </a:solidFill>
                <a:latin typeface="Garamond"/>
              </a:rPr>
              <a:t>1860 Electoral College Map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214" name="TextBox 4"/>
          <p:cNvSpPr/>
          <p:nvPr/>
        </p:nvSpPr>
        <p:spPr>
          <a:xfrm>
            <a:off x="7315200" y="4572000"/>
            <a:ext cx="9414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Lincoln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5" name="TextBox 5"/>
          <p:cNvSpPr/>
          <p:nvPr/>
        </p:nvSpPr>
        <p:spPr>
          <a:xfrm>
            <a:off x="7320960" y="4952880"/>
            <a:ext cx="99144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Douglas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6" name="TextBox 6"/>
          <p:cNvSpPr/>
          <p:nvPr/>
        </p:nvSpPr>
        <p:spPr>
          <a:xfrm>
            <a:off x="7315200" y="5334120"/>
            <a:ext cx="15066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Breckenridge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7" name="TextBox 7"/>
          <p:cNvSpPr/>
          <p:nvPr/>
        </p:nvSpPr>
        <p:spPr>
          <a:xfrm>
            <a:off x="7391520" y="5638680"/>
            <a:ext cx="685800" cy="368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Bell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8" name="TextBox 9"/>
          <p:cNvSpPr/>
          <p:nvPr/>
        </p:nvSpPr>
        <p:spPr>
          <a:xfrm>
            <a:off x="7167600" y="1219320"/>
            <a:ext cx="678960" cy="64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VT5,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NH5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19" name="TextBox 10"/>
          <p:cNvSpPr/>
          <p:nvPr/>
        </p:nvSpPr>
        <p:spPr>
          <a:xfrm>
            <a:off x="7924680" y="2209680"/>
            <a:ext cx="990720" cy="17398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MA 13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RI4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CT 6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NJ 4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DE 3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MD 8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220" name="TextBox 11"/>
          <p:cNvSpPr/>
          <p:nvPr/>
        </p:nvSpPr>
        <p:spPr>
          <a:xfrm>
            <a:off x="0" y="6400800"/>
            <a:ext cx="533520" cy="36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51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TextBox 12"/>
          <p:cNvSpPr/>
          <p:nvPr/>
        </p:nvSpPr>
        <p:spPr>
          <a:xfrm>
            <a:off x="8534520" y="3200400"/>
            <a:ext cx="228600" cy="36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0514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http://upload.wikimedia.org/wikipedia/commons/4/42/Philipp_Jakob_Loutherbourg_d._J._002.jpg"/>
          <p:cNvPicPr/>
          <p:nvPr/>
        </p:nvPicPr>
        <p:blipFill>
          <a:blip r:embed="rId1"/>
          <a:stretch/>
        </p:blipFill>
        <p:spPr>
          <a:xfrm>
            <a:off x="0" y="0"/>
            <a:ext cx="886608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456840" y="1218960"/>
            <a:ext cx="4343400" cy="3276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pc="-1" strike="noStrike">
                <a:solidFill>
                  <a:srgbClr val="ffcc00"/>
                </a:solidFill>
                <a:latin typeface="Garamond"/>
              </a:rPr>
              <a:t>December 20, 1860 South Carolina becomes the first state to secede from the US</a:t>
            </a:r>
            <a:endParaRPr b="1" lang="en-US" sz="4000" spc="-1" strike="noStrike">
              <a:solidFill>
                <a:srgbClr val="e5e5ff"/>
              </a:solidFill>
              <a:latin typeface="Garamond"/>
            </a:endParaRPr>
          </a:p>
        </p:txBody>
      </p:sp>
      <p:pic>
        <p:nvPicPr>
          <p:cNvPr id="223" name="Picture 6" descr="File:Fort sumter 1861.jpg"/>
          <p:cNvPicPr/>
          <p:nvPr/>
        </p:nvPicPr>
        <p:blipFill>
          <a:blip r:embed="rId1"/>
          <a:stretch/>
        </p:blipFill>
        <p:spPr>
          <a:xfrm>
            <a:off x="4952880" y="304920"/>
            <a:ext cx="3959280" cy="601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003399">
            <a:alpha val="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Picture 2" descr="http://suvcw.org/gif/Suvcoat_blue.jpg"/>
          <p:cNvPicPr/>
          <p:nvPr/>
        </p:nvPicPr>
        <p:blipFill>
          <a:blip r:embed="rId1"/>
          <a:stretch/>
        </p:blipFill>
        <p:spPr>
          <a:xfrm>
            <a:off x="1295280" y="1523880"/>
            <a:ext cx="6810480" cy="5334120"/>
          </a:xfrm>
          <a:prstGeom prst="rect">
            <a:avLst/>
          </a:prstGeom>
          <a:ln w="0">
            <a:noFill/>
          </a:ln>
        </p:spPr>
      </p:pic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935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cc9900"/>
                </a:solidFill>
                <a:latin typeface="Garamond"/>
              </a:rPr>
              <a:t>Sponsored by the Sons  of  Union Veterans of the Civil War  </a:t>
            </a:r>
            <a:br>
              <a:rPr sz="3600"/>
            </a:br>
            <a:r>
              <a:rPr b="1" lang="en-US" sz="3600" spc="-1" strike="noStrike">
                <a:solidFill>
                  <a:srgbClr val="cc9900"/>
                </a:solidFill>
                <a:latin typeface="Garamond"/>
              </a:rPr>
              <a:t>http://www.suvcw.org</a:t>
            </a:r>
            <a:br>
              <a:rPr sz="3600"/>
            </a:br>
            <a:endParaRPr b="1" lang="en-US" sz="3600" spc="-1" strike="noStrike">
              <a:solidFill>
                <a:srgbClr val="e5e5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1788-1860  North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228600" y="1600200"/>
            <a:ext cx="8686800" cy="4525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Protestantism dominant religion influencing political and economic leadership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Reform movement thrives in North, due to effects of Industrial Revolution and city growth (Temperance, Poor Housing, Child Labor, Public Education, Abolitionism)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3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4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Negative perception of Southerners</a:t>
            </a: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7" descr=""/>
          <p:cNvPicPr/>
          <p:nvPr/>
        </p:nvPicPr>
        <p:blipFill>
          <a:blip r:embed="rId1"/>
          <a:stretch/>
        </p:blipFill>
        <p:spPr>
          <a:xfrm>
            <a:off x="685800" y="228600"/>
            <a:ext cx="3886200" cy="635004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8" descr=""/>
          <p:cNvPicPr/>
          <p:nvPr/>
        </p:nvPicPr>
        <p:blipFill>
          <a:blip r:embed="rId2"/>
          <a:stretch/>
        </p:blipFill>
        <p:spPr>
          <a:xfrm>
            <a:off x="5715000" y="304920"/>
            <a:ext cx="3019320" cy="618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Picture 2" descr=""/>
          <p:cNvPicPr/>
          <p:nvPr/>
        </p:nvPicPr>
        <p:blipFill>
          <a:blip r:embed="rId1"/>
          <a:stretch/>
        </p:blipFill>
        <p:spPr>
          <a:xfrm>
            <a:off x="5029200" y="609480"/>
            <a:ext cx="3849840" cy="1600200"/>
          </a:xfrm>
          <a:prstGeom prst="rect">
            <a:avLst/>
          </a:prstGeom>
          <a:ln w="0">
            <a:noFill/>
          </a:ln>
        </p:spPr>
      </p:pic>
      <p:pic>
        <p:nvPicPr>
          <p:cNvPr id="116" name="Picture 3" descr=""/>
          <p:cNvPicPr/>
          <p:nvPr/>
        </p:nvPicPr>
        <p:blipFill>
          <a:blip r:embed="rId2"/>
          <a:stretch/>
        </p:blipFill>
        <p:spPr>
          <a:xfrm>
            <a:off x="5334120" y="2819520"/>
            <a:ext cx="3162240" cy="3552840"/>
          </a:xfrm>
          <a:prstGeom prst="rect">
            <a:avLst/>
          </a:prstGeom>
          <a:ln w="0">
            <a:noFill/>
          </a:ln>
        </p:spPr>
      </p:pic>
      <p:pic>
        <p:nvPicPr>
          <p:cNvPr id="117" name="Picture 6" descr=""/>
          <p:cNvPicPr/>
          <p:nvPr/>
        </p:nvPicPr>
        <p:blipFill>
          <a:blip r:embed="rId3"/>
          <a:stretch/>
        </p:blipFill>
        <p:spPr>
          <a:xfrm>
            <a:off x="380880" y="457200"/>
            <a:ext cx="4191120" cy="586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1788-1860 South </a:t>
            </a:r>
            <a:br>
              <a:rPr sz="4400"/>
            </a:b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Traditional &amp; Agricultural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228240" y="1828440"/>
            <a:ext cx="89154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8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Population growth slower - less immigration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-South not as urban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   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-Lower population= Less House Representatives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Religion protestant, more personal than in north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    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-More interest in personal salvation than society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451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Public education &amp; reform not important</a:t>
            </a:r>
            <a:r>
              <a:rPr b="1" lang="en-US" sz="1800" spc="-1" strike="noStrike">
                <a:solidFill>
                  <a:srgbClr val="ffffff"/>
                </a:solidFill>
                <a:latin typeface="Garamond"/>
              </a:rPr>
              <a:t> </a:t>
            </a: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 </a:t>
            </a: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Cash crops grown, "King Cotton" major crop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8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Plantation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228240" y="1447560"/>
            <a:ext cx="8915400" cy="56386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80% economy focused on agriculture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Slavery major influence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Political leaders large land owners/slaveholders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25% people own slaves, 12% own 12 or more    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All Southerners had stake in slavery’s institution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3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pc="-1" strike="noStrike">
                <a:solidFill>
                  <a:srgbClr val="ffffff"/>
                </a:solidFill>
                <a:latin typeface="Garamond"/>
              </a:rPr>
              <a:t>Negative perceptions of Northerners</a:t>
            </a:r>
            <a:r>
              <a:rPr b="0" lang="en-US" sz="3200" spc="-1" strike="noStrike">
                <a:solidFill>
                  <a:srgbClr val="ffffff"/>
                </a:solidFill>
                <a:latin typeface="Garamond"/>
              </a:rPr>
              <a:t> </a:t>
            </a: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  <a:p>
            <a:pPr marL="343080" indent="-343080">
              <a:lnSpc>
                <a:spcPct val="90000"/>
              </a:lnSpc>
              <a:spcBef>
                <a:spcPts val="799"/>
              </a:spcBef>
              <a:buClr>
                <a:srgbClr val="ffcc00"/>
              </a:buClr>
              <a:buSzPct val="70000"/>
              <a:buFont typeface="Wingdings" charset="2"/>
              <a:buChar char="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pc="-1" strike="noStrike">
              <a:solidFill>
                <a:srgbClr val="ffffff"/>
              </a:solidFill>
              <a:latin typeface="Garamond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-360"/>
            <a:ext cx="8229600" cy="1143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pc="-1" strike="noStrike">
                <a:solidFill>
                  <a:srgbClr val="ffcc00"/>
                </a:solidFill>
                <a:latin typeface="Garamond"/>
              </a:rPr>
              <a:t>1788-1860 South</a:t>
            </a:r>
            <a:endParaRPr b="1" lang="en-US" sz="4400" spc="-1" strike="noStrike">
              <a:solidFill>
                <a:srgbClr val="e5e5ff"/>
              </a:solidFill>
              <a:latin typeface="Garamond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3936</TotalTime>
  <Application>LibreOffice/7.3.3.2$Windows_X86_64 LibreOffice_project/d1d0ea68f081ee2800a922cac8f79445e4603348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2010-10-13T07:25:30Z</dcterms:created>
  <dc:creator>WCS</dc:creator>
  <dc:description/>
  <dc:language>en-US</dc:language>
  <cp:lastModifiedBy>Ken</cp:lastModifiedBy>
  <dcterms:modified xsi:type="dcterms:W3CDTF">2011-02-08T22:43:52Z</dcterms:modified>
  <cp:revision>97</cp:revision>
  <dc:subject/>
  <dc:title>Prelude to Civil War</dc:title>
</cp:coreProperties>
</file>