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presProps.xml" ContentType="application/vnd.openxmlformats-officedocument.presentationml.presProps+xml"/>
  <Override PartName="/ppt/media/image1.png" ContentType="image/png"/>
  <Override PartName="/ppt/media/image7.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png" ContentType="image/png"/>
  <Override PartName="/ppt/media/image8.jpeg" ContentType="image/jpeg"/>
  <Override PartName="/ppt/media/image9.jpeg" ContentType="image/jpeg"/>
  <Override PartName="/ppt/media/image10.jpeg" ContentType="image/jpeg"/>
  <Override PartName="/ppt/media/image11.jpeg" ContentType="image/jpeg"/>
  <Override PartName="/ppt/media/image12.png" ContentType="image/png"/>
  <Override PartName="/ppt/media/image18.jpeg" ContentType="image/jpeg"/>
  <Override PartName="/ppt/media/image13.png" ContentType="image/png"/>
  <Override PartName="/ppt/media/image14.png" ContentType="image/png"/>
  <Override PartName="/ppt/media/image15.jpeg" ContentType="image/jpeg"/>
  <Override PartName="/ppt/media/image16.jpeg" ContentType="image/jpeg"/>
  <Override PartName="/ppt/media/image17.jpeg" ContentType="image/jpeg"/>
  <Override PartName="/ppt/media/image19.jpeg" ContentType="image/jpeg"/>
  <Override PartName="/ppt/media/image20.jpeg" ContentType="image/jpeg"/>
  <Override PartName="/ppt/media/image21.jpeg" ContentType="image/jpe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3AFE3F3-1C40-477D-8B5D-6F1622B99D3C}"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27" name="PlaceHolder 2"/>
          <p:cNvSpPr>
            <a:spLocks noGrp="1"/>
          </p:cNvSpPr>
          <p:nvPr>
            <p:ph/>
          </p:nvPr>
        </p:nvSpPr>
        <p:spPr>
          <a:xfrm>
            <a:off x="685800" y="1981080"/>
            <a:ext cx="77724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28" name="PlaceHolder 3"/>
          <p:cNvSpPr>
            <a:spLocks noGrp="1"/>
          </p:cNvSpPr>
          <p:nvPr>
            <p:ph/>
          </p:nvPr>
        </p:nvSpPr>
        <p:spPr>
          <a:xfrm>
            <a:off x="685800" y="4130640"/>
            <a:ext cx="77724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AF1C3CE-6021-4D89-8B6F-D10739384FED}"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30" name="PlaceHolder 2"/>
          <p:cNvSpPr>
            <a:spLocks noGrp="1"/>
          </p:cNvSpPr>
          <p:nvPr>
            <p:ph/>
          </p:nvPr>
        </p:nvSpPr>
        <p:spPr>
          <a:xfrm>
            <a:off x="685800" y="198108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31" name="PlaceHolder 3"/>
          <p:cNvSpPr>
            <a:spLocks noGrp="1"/>
          </p:cNvSpPr>
          <p:nvPr>
            <p:ph/>
          </p:nvPr>
        </p:nvSpPr>
        <p:spPr>
          <a:xfrm>
            <a:off x="4668480" y="198108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32" name="PlaceHolder 4"/>
          <p:cNvSpPr>
            <a:spLocks noGrp="1"/>
          </p:cNvSpPr>
          <p:nvPr>
            <p:ph/>
          </p:nvPr>
        </p:nvSpPr>
        <p:spPr>
          <a:xfrm>
            <a:off x="685800" y="413064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33" name="PlaceHolder 5"/>
          <p:cNvSpPr>
            <a:spLocks noGrp="1"/>
          </p:cNvSpPr>
          <p:nvPr>
            <p:ph/>
          </p:nvPr>
        </p:nvSpPr>
        <p:spPr>
          <a:xfrm>
            <a:off x="4668480" y="413064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B61D133A-8DAA-4AC0-A064-A9BF126A8CC1}"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35" name="PlaceHolder 2"/>
          <p:cNvSpPr>
            <a:spLocks noGrp="1"/>
          </p:cNvSpPr>
          <p:nvPr>
            <p:ph/>
          </p:nvPr>
        </p:nvSpPr>
        <p:spPr>
          <a:xfrm>
            <a:off x="685800" y="1981080"/>
            <a:ext cx="250236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36" name="PlaceHolder 3"/>
          <p:cNvSpPr>
            <a:spLocks noGrp="1"/>
          </p:cNvSpPr>
          <p:nvPr>
            <p:ph/>
          </p:nvPr>
        </p:nvSpPr>
        <p:spPr>
          <a:xfrm>
            <a:off x="3313800" y="1981080"/>
            <a:ext cx="250236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37" name="PlaceHolder 4"/>
          <p:cNvSpPr>
            <a:spLocks noGrp="1"/>
          </p:cNvSpPr>
          <p:nvPr>
            <p:ph/>
          </p:nvPr>
        </p:nvSpPr>
        <p:spPr>
          <a:xfrm>
            <a:off x="5941440" y="1981080"/>
            <a:ext cx="250236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38" name="PlaceHolder 5"/>
          <p:cNvSpPr>
            <a:spLocks noGrp="1"/>
          </p:cNvSpPr>
          <p:nvPr>
            <p:ph/>
          </p:nvPr>
        </p:nvSpPr>
        <p:spPr>
          <a:xfrm>
            <a:off x="685800" y="4130640"/>
            <a:ext cx="250236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39" name="PlaceHolder 6"/>
          <p:cNvSpPr>
            <a:spLocks noGrp="1"/>
          </p:cNvSpPr>
          <p:nvPr>
            <p:ph/>
          </p:nvPr>
        </p:nvSpPr>
        <p:spPr>
          <a:xfrm>
            <a:off x="3313800" y="4130640"/>
            <a:ext cx="250236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40" name="PlaceHolder 7"/>
          <p:cNvSpPr>
            <a:spLocks noGrp="1"/>
          </p:cNvSpPr>
          <p:nvPr>
            <p:ph/>
          </p:nvPr>
        </p:nvSpPr>
        <p:spPr>
          <a:xfrm>
            <a:off x="5941440" y="4130640"/>
            <a:ext cx="250236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7D4D9662-C8C5-4FF1-B962-A004A5150D81}"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6" name="PlaceHolder 2"/>
          <p:cNvSpPr>
            <a:spLocks noGrp="1"/>
          </p:cNvSpPr>
          <p:nvPr>
            <p:ph type="subTitle"/>
          </p:nvPr>
        </p:nvSpPr>
        <p:spPr>
          <a:xfrm>
            <a:off x="685800" y="1981080"/>
            <a:ext cx="7772400" cy="4114800"/>
          </a:xfrm>
          <a:prstGeom prst="rect">
            <a:avLst/>
          </a:prstGeom>
          <a:noFill/>
          <a:ln w="0">
            <a:noFill/>
          </a:ln>
        </p:spPr>
        <p:txBody>
          <a:bodyPr lIns="0" rIns="0" tIns="0" bIns="0" anchor="ctr">
            <a:noAutofit/>
          </a:bodyPr>
          <a:p>
            <a:pPr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6ECD44E-A04D-4A8E-9570-BB8E49919BF6}"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8"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3C26E95A-6B39-475D-87D1-174F5FBF6BA7}"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10"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11"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2616E57-97F5-413D-B3F8-F0AF569F2BB7}"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C8ACA8A-0E30-4EFC-9FBE-47FF799AB194}"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a:noFill/>
          <a:ln w="0">
            <a:noFill/>
          </a:ln>
        </p:spPr>
        <p:txBody>
          <a:bodyPr lIns="0" rIns="0" tIns="0" bIns="0" anchor="ctr">
            <a:noAutofit/>
          </a:bodyPr>
          <a:p>
            <a:pPr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391E131-598B-4619-AF07-8C43CFFF419A}"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15" name="PlaceHolder 2"/>
          <p:cNvSpPr>
            <a:spLocks noGrp="1"/>
          </p:cNvSpPr>
          <p:nvPr>
            <p:ph/>
          </p:nvPr>
        </p:nvSpPr>
        <p:spPr>
          <a:xfrm>
            <a:off x="685800" y="198108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16"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17" name="PlaceHolder 4"/>
          <p:cNvSpPr>
            <a:spLocks noGrp="1"/>
          </p:cNvSpPr>
          <p:nvPr>
            <p:ph/>
          </p:nvPr>
        </p:nvSpPr>
        <p:spPr>
          <a:xfrm>
            <a:off x="685800" y="413064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4C8DC01-D89C-4BDF-94DC-DEDAA31A1192}"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1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20" name="PlaceHolder 3"/>
          <p:cNvSpPr>
            <a:spLocks noGrp="1"/>
          </p:cNvSpPr>
          <p:nvPr>
            <p:ph/>
          </p:nvPr>
        </p:nvSpPr>
        <p:spPr>
          <a:xfrm>
            <a:off x="4668480" y="198108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21" name="PlaceHolder 4"/>
          <p:cNvSpPr>
            <a:spLocks noGrp="1"/>
          </p:cNvSpPr>
          <p:nvPr>
            <p:ph/>
          </p:nvPr>
        </p:nvSpPr>
        <p:spPr>
          <a:xfrm>
            <a:off x="4668480" y="413064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970593C-9D6A-4E10-B36F-57752F7B9B28}"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23" name="PlaceHolder 2"/>
          <p:cNvSpPr>
            <a:spLocks noGrp="1"/>
          </p:cNvSpPr>
          <p:nvPr>
            <p:ph/>
          </p:nvPr>
        </p:nvSpPr>
        <p:spPr>
          <a:xfrm>
            <a:off x="685800" y="198108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24" name="PlaceHolder 3"/>
          <p:cNvSpPr>
            <a:spLocks noGrp="1"/>
          </p:cNvSpPr>
          <p:nvPr>
            <p:ph/>
          </p:nvPr>
        </p:nvSpPr>
        <p:spPr>
          <a:xfrm>
            <a:off x="4668480" y="1981080"/>
            <a:ext cx="37926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25" name="PlaceHolder 4"/>
          <p:cNvSpPr>
            <a:spLocks noGrp="1"/>
          </p:cNvSpPr>
          <p:nvPr>
            <p:ph/>
          </p:nvPr>
        </p:nvSpPr>
        <p:spPr>
          <a:xfrm>
            <a:off x="685800" y="4130640"/>
            <a:ext cx="7772400" cy="1962720"/>
          </a:xfrm>
          <a:prstGeom prst="rect">
            <a:avLst/>
          </a:prstGeom>
          <a:noFill/>
          <a:ln w="0">
            <a:noFill/>
          </a:ln>
        </p:spPr>
        <p:txBody>
          <a:bodyPr lIns="90000" rIns="90000" tIns="46800" bIns="46800" anchor="t">
            <a:normAutofit/>
          </a:bodyPr>
          <a:p>
            <a:endParaRPr b="0" lang="en-US" sz="320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F6C5986-122E-49DB-9BAA-47CDF1B6AC68}"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3cc"/>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000000"/>
                </a:solidFill>
                <a:latin typeface="Times New Roman"/>
              </a:rPr>
              <a:t>Click to edit the title text format</a:t>
            </a:r>
            <a:endParaRPr b="0" lang="en-US" sz="4400" spc="-1" strike="noStrike">
              <a:solidFill>
                <a:srgbClr val="000000"/>
              </a:solidFill>
              <a:latin typeface="Times New Roman"/>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fontScale="99000"/>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Click to edit the outline text format</a:t>
            </a:r>
            <a:endParaRPr b="0" lang="en-US" sz="3200" spc="-1" strike="noStrike">
              <a:solidFill>
                <a:srgbClr val="000000"/>
              </a:solidFill>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Second Outline Level</a:t>
            </a:r>
            <a:endParaRPr b="0" lang="en-US" sz="3200" spc="-1" strike="noStrike">
              <a:solidFill>
                <a:srgbClr val="000000"/>
              </a:solidFill>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Third Outline Level</a:t>
            </a:r>
            <a:endParaRPr b="0" lang="en-US" sz="3200" spc="-1" strike="noStrike">
              <a:solidFill>
                <a:srgbClr val="000000"/>
              </a:solidFill>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Fourth Outline Level</a:t>
            </a:r>
            <a:endParaRPr b="0" lang="en-US" sz="3200" spc="-1" strike="noStrike">
              <a:solidFill>
                <a:srgbClr val="000000"/>
              </a:solidFill>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Fifth Outline Level</a:t>
            </a:r>
            <a:endParaRPr b="0" lang="en-US" sz="3200" spc="-1" strike="noStrike">
              <a:solidFill>
                <a:srgbClr val="000000"/>
              </a:solidFill>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Sixth Outline Level</a:t>
            </a:r>
            <a:endParaRPr b="0" lang="en-US" sz="3200" spc="-1" strike="noStrike">
              <a:solidFill>
                <a:srgbClr val="000000"/>
              </a:solidFill>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Seventh Outline Level</a:t>
            </a:r>
            <a:endParaRPr b="0" lang="en-US" sz="3200" spc="-1" strike="noStrike">
              <a:solidFill>
                <a:srgbClr val="000000"/>
              </a:solidFill>
              <a:latin typeface="Times New Roman"/>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pc="-1" strike="noStrike">
                <a:solidFill>
                  <a:srgbClr val="000000"/>
                </a:solidFill>
                <a:latin typeface="Times New Roman"/>
              </a:defRPr>
            </a:lvl1pPr>
          </a:lstStyle>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pc="-1" strike="noStrike">
              <a:solidFill>
                <a:srgbClr val="000000"/>
              </a:solidFill>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pc="-1" strike="noStrike">
                <a:solidFill>
                  <a:srgbClr val="000000"/>
                </a:solidFill>
                <a:latin typeface="Times New Roman"/>
              </a:defRPr>
            </a:lvl1pPr>
          </a:lstStyle>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pc="-1" strike="noStrike">
              <a:solidFill>
                <a:srgbClr val="000000"/>
              </a:solidFill>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pc="-1" strike="noStrike">
                <a:solidFill>
                  <a:srgbClr val="000000"/>
                </a:solidFill>
                <a:latin typeface="Times New Roman"/>
              </a:defRPr>
            </a:lvl1pPr>
          </a:lstStyle>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62D8952-F894-45BB-8776-14DEC081FEB2}"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oleObject" Target="../embeddings/oleObject1.bin"/><Relationship Id="rId7" Type="http://schemas.openxmlformats.org/officeDocument/2006/relationships/image" Target="../media/image12.png"/><Relationship Id="rId8" Type="http://schemas.openxmlformats.org/officeDocument/2006/relationships/oleObject" Target="../embeddings/oleObject2.bin"/><Relationship Id="rId9" Type="http://schemas.openxmlformats.org/officeDocument/2006/relationships/image" Target="../media/image13.png"/><Relationship Id="rId10" Type="http://schemas.openxmlformats.org/officeDocument/2006/relationships/oleObject" Target="../embeddings/oleObject3.bin"/><Relationship Id="rId11" Type="http://schemas.openxmlformats.org/officeDocument/2006/relationships/image" Target="../media/image14.png"/><Relationship Id="rId1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380520"/>
            <a:ext cx="7772400" cy="1143000"/>
          </a:xfrm>
          <a:prstGeom prst="rect">
            <a:avLst/>
          </a:prstGeom>
          <a:noFill/>
          <a:ln w="0">
            <a:noFill/>
          </a:ln>
        </p:spPr>
        <p:txBody>
          <a:bodyPr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Times New Roman"/>
              </a:rPr>
              <a:t>Brief History Of The </a:t>
            </a:r>
            <a:br>
              <a:rPr sz="4000"/>
            </a:br>
            <a:r>
              <a:rPr b="1" lang="en-US" sz="4000" spc="-1" strike="noStrike">
                <a:solidFill>
                  <a:srgbClr val="ffff00"/>
                </a:solidFill>
                <a:latin typeface="Times New Roman"/>
              </a:rPr>
              <a:t>Grand Army Of The Republic</a:t>
            </a:r>
            <a:endParaRPr b="0" lang="en-US" sz="4000" spc="-1" strike="noStrike">
              <a:solidFill>
                <a:srgbClr val="000000"/>
              </a:solidFill>
              <a:latin typeface="Times New Roman"/>
            </a:endParaRPr>
          </a:p>
        </p:txBody>
      </p:sp>
      <p:pic>
        <p:nvPicPr>
          <p:cNvPr id="42" name="Picture 8" descr="http://suvcw.org/gif/gar.gif"/>
          <p:cNvPicPr/>
          <p:nvPr/>
        </p:nvPicPr>
        <p:blipFill>
          <a:blip r:embed="rId1"/>
          <a:stretch/>
        </p:blipFill>
        <p:spPr>
          <a:xfrm>
            <a:off x="3276720" y="1752480"/>
            <a:ext cx="2668320" cy="4800600"/>
          </a:xfrm>
          <a:prstGeom prst="rect">
            <a:avLst/>
          </a:prstGeom>
          <a:ln w="0">
            <a:noFill/>
          </a:ln>
        </p:spPr>
      </p:pic>
      <p:sp>
        <p:nvSpPr>
          <p:cNvPr id="43" name="Rectangle 9"/>
          <p:cNvSpPr/>
          <p:nvPr/>
        </p:nvSpPr>
        <p:spPr>
          <a:xfrm>
            <a:off x="0" y="2590920"/>
            <a:ext cx="9144000" cy="360"/>
          </a:xfrm>
          <a:prstGeom prst="rect">
            <a:avLst/>
          </a:prstGeom>
          <a:noFill/>
          <a:ln w="0">
            <a:noFill/>
          </a:ln>
        </p:spPr>
        <p:style>
          <a:lnRef idx="0"/>
          <a:fillRef idx="0"/>
          <a:effectRef idx="0"/>
          <a:fontRef idx="minor"/>
        </p:style>
      </p:sp>
      <p:sp>
        <p:nvSpPr>
          <p:cNvPr id="44" name="Rectangle 11"/>
          <p:cNvSpPr/>
          <p:nvPr/>
        </p:nvSpPr>
        <p:spPr>
          <a:xfrm>
            <a:off x="0" y="3154320"/>
            <a:ext cx="9144000" cy="246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pc="-1" strike="noStrike">
                <a:solidFill>
                  <a:srgbClr val="000000"/>
                </a:solidFill>
                <a:latin typeface="Arial"/>
                <a:ea typeface="Arial"/>
              </a:rPr>
              <a:t> </a:t>
            </a:r>
            <a:endParaRPr b="0" lang="en-US"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subTitle"/>
          </p:nvPr>
        </p:nvSpPr>
        <p:spPr>
          <a:xfrm>
            <a:off x="533160" y="5105520"/>
            <a:ext cx="8305560" cy="1752480"/>
          </a:xfrm>
          <a:prstGeom prst="rect">
            <a:avLst/>
          </a:prstGeom>
          <a:noFill/>
          <a:ln w="0">
            <a:noFill/>
          </a:ln>
        </p:spPr>
        <p:txBody>
          <a:bodyPr anchor="t">
            <a:no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00"/>
                </a:solidFill>
                <a:latin typeface="Times New Roman"/>
                <a:ea typeface="Times New Roman"/>
              </a:rPr>
              <a:t>The GAR founded soldiers' homes, was active in relief work and pension legislation.  Five members were elected US President:  Grant, Hayes, Garfield, Harrison, and McKinley.  For a time, it was impossible to be nominated on the Republican ticket without GAR endorsement.</a:t>
            </a:r>
            <a:endParaRPr b="0" lang="en-US" sz="2000" spc="-1" strike="noStrike">
              <a:solidFill>
                <a:srgbClr val="000000"/>
              </a:solidFill>
              <a:latin typeface="Times New Roman"/>
            </a:endParaRPr>
          </a:p>
          <a:p>
            <a:pPr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p:txBody>
      </p:sp>
      <p:pic>
        <p:nvPicPr>
          <p:cNvPr id="85" name="Picture 7" descr="http://www.usgennet.org/usa/ne/county/hall/sshome1900.jpg"/>
          <p:cNvPicPr/>
          <p:nvPr/>
        </p:nvPicPr>
        <p:blipFill>
          <a:blip r:embed="rId1"/>
          <a:stretch/>
        </p:blipFill>
        <p:spPr>
          <a:xfrm>
            <a:off x="533520" y="228600"/>
            <a:ext cx="8076960" cy="46465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Rectangle 4"/>
          <p:cNvSpPr/>
          <p:nvPr/>
        </p:nvSpPr>
        <p:spPr>
          <a:xfrm>
            <a:off x="838080" y="5181480"/>
            <a:ext cx="7848720" cy="1008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00"/>
                </a:solidFill>
                <a:latin typeface="Times New Roman"/>
                <a:ea typeface="Times New Roman"/>
              </a:rPr>
              <a:t>In 1868, Commander-in-Chief John A. Logan issued General Order No. 11 calling for all Departments and Posts to set aside the 30th of May a day for remembering the sacrifices.</a:t>
            </a:r>
            <a:endParaRPr b="0" lang="en-US" sz="2000" spc="-1" strike="noStrike">
              <a:solidFill>
                <a:srgbClr val="000000"/>
              </a:solidFill>
              <a:latin typeface="Times New Roman"/>
            </a:endParaRPr>
          </a:p>
        </p:txBody>
      </p:sp>
      <p:sp>
        <p:nvSpPr>
          <p:cNvPr id="87" name="Rectangle 8"/>
          <p:cNvSpPr/>
          <p:nvPr/>
        </p:nvSpPr>
        <p:spPr>
          <a:xfrm>
            <a:off x="9360" y="1111320"/>
            <a:ext cx="9144000" cy="360"/>
          </a:xfrm>
          <a:prstGeom prst="rect">
            <a:avLst/>
          </a:prstGeom>
          <a:noFill/>
          <a:ln w="0">
            <a:noFill/>
          </a:ln>
        </p:spPr>
        <p:style>
          <a:lnRef idx="0"/>
          <a:fillRef idx="0"/>
          <a:effectRef idx="0"/>
          <a:fontRef idx="minor"/>
        </p:style>
      </p:sp>
      <p:pic>
        <p:nvPicPr>
          <p:cNvPr id="88" name="Picture 10" descr="General John A. Logan"/>
          <p:cNvPicPr/>
          <p:nvPr/>
        </p:nvPicPr>
        <p:blipFill>
          <a:blip r:embed="rId1"/>
          <a:stretch/>
        </p:blipFill>
        <p:spPr>
          <a:xfrm>
            <a:off x="3200400" y="228600"/>
            <a:ext cx="3181320" cy="4724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Picture 9" descr="http://suvcw.org/past/garfinal.jpg"/>
          <p:cNvPicPr/>
          <p:nvPr/>
        </p:nvPicPr>
        <p:blipFill>
          <a:blip r:embed="rId1"/>
          <a:stretch/>
        </p:blipFill>
        <p:spPr>
          <a:xfrm>
            <a:off x="228600" y="304920"/>
            <a:ext cx="8686800" cy="6172200"/>
          </a:xfrm>
          <a:prstGeom prst="rect">
            <a:avLst/>
          </a:prstGeom>
          <a:ln w="0">
            <a:noFill/>
          </a:ln>
        </p:spPr>
      </p:pic>
      <p:sp>
        <p:nvSpPr>
          <p:cNvPr id="90" name="Rectangle 12"/>
          <p:cNvSpPr/>
          <p:nvPr/>
        </p:nvSpPr>
        <p:spPr>
          <a:xfrm>
            <a:off x="304920" y="4952880"/>
            <a:ext cx="6095880" cy="121932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000000"/>
                </a:solidFill>
                <a:latin typeface="Times New Roman"/>
                <a:ea typeface="Times New Roman"/>
              </a:rPr>
              <a:t> </a:t>
            </a:r>
            <a:br>
              <a:rPr sz="4400"/>
            </a:br>
            <a:r>
              <a:rPr b="1" lang="en-US" sz="2000" spc="-1" strike="noStrike">
                <a:solidFill>
                  <a:srgbClr val="000000"/>
                </a:solidFill>
                <a:latin typeface="Times New Roman"/>
                <a:ea typeface="Times New Roman"/>
              </a:rPr>
              <a:t>The final Encampment of the Grand Army of the Republic was held in Indianapolis, Indiana in 1949.</a:t>
            </a:r>
            <a:endParaRPr b="0" lang="en-US" sz="2000" spc="-1" strike="noStrike">
              <a:solidFill>
                <a:srgbClr val="000000"/>
              </a:solidFill>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Times New Roman"/>
                <a:ea typeface="Times New Roman"/>
              </a:rPr>
              <a:t>The last member, Albert Woolson died in 1956 </a:t>
            </a:r>
            <a:endParaRPr b="0" lang="en-US" sz="2000" spc="-1" strike="noStrike">
              <a:solidFill>
                <a:srgbClr val="000000"/>
              </a:solidFill>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000000"/>
                </a:solidFill>
                <a:latin typeface="Times New Roman"/>
                <a:ea typeface="Times New Roman"/>
              </a:rPr>
              <a:t>at the age of 109 years.</a:t>
            </a:r>
            <a:br>
              <a:rPr sz="1800"/>
            </a:br>
            <a:endParaRPr b="0" lang="en-US" sz="2000" spc="-1" strike="noStrike">
              <a:solidFill>
                <a:srgbClr val="000000"/>
              </a:solidFill>
              <a:latin typeface="Times New Roman"/>
            </a:endParaRPr>
          </a:p>
        </p:txBody>
      </p:sp>
      <p:pic>
        <p:nvPicPr>
          <p:cNvPr id="91" name="Picture 13" descr="http://suvcw.org/past/garstmp2.jpg"/>
          <p:cNvPicPr/>
          <p:nvPr/>
        </p:nvPicPr>
        <p:blipFill>
          <a:blip r:embed="rId2"/>
          <a:stretch/>
        </p:blipFill>
        <p:spPr>
          <a:xfrm>
            <a:off x="6477120" y="5029200"/>
            <a:ext cx="2209680" cy="13399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2" name="Picture 3" descr="http://suvcw.org/gif/Suvcoat_blue.jpg"/>
          <p:cNvPicPr/>
          <p:nvPr/>
        </p:nvPicPr>
        <p:blipFill>
          <a:blip r:embed="rId1"/>
          <a:stretch/>
        </p:blipFill>
        <p:spPr>
          <a:xfrm>
            <a:off x="838080" y="1447920"/>
            <a:ext cx="7696440" cy="5830920"/>
          </a:xfrm>
          <a:prstGeom prst="rect">
            <a:avLst/>
          </a:prstGeom>
          <a:ln w="0">
            <a:noFill/>
          </a:ln>
        </p:spPr>
      </p:pic>
      <p:sp>
        <p:nvSpPr>
          <p:cNvPr id="93" name="Rectangle 4"/>
          <p:cNvSpPr/>
          <p:nvPr/>
        </p:nvSpPr>
        <p:spPr>
          <a:xfrm>
            <a:off x="685800" y="304920"/>
            <a:ext cx="7772400" cy="1434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000000"/>
                </a:solidFill>
                <a:latin typeface="Times New Roman"/>
              </a:rPr>
              <a:t>Sponsored by the Sons of </a:t>
            </a:r>
            <a:endParaRPr b="0" lang="en-US" sz="3200" spc="-1" strike="noStrike">
              <a:solidFill>
                <a:srgbClr val="000000"/>
              </a:solidFill>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000000"/>
                </a:solidFill>
                <a:latin typeface="Times New Roman"/>
              </a:rPr>
              <a:t>Union Veterans of the Civil War</a:t>
            </a:r>
            <a:endParaRPr b="0" lang="en-US" sz="3200" spc="-1" strike="noStrike">
              <a:solidFill>
                <a:srgbClr val="000000"/>
              </a:solidFill>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Times New Roman"/>
              </a:rPr>
              <a:t>http://www.suvcw.org</a:t>
            </a:r>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99"/>
        </a:solidFill>
      </p:bgPr>
    </p:bg>
    <p:spTree>
      <p:nvGrpSpPr>
        <p:cNvPr id="1" name=""/>
        <p:cNvGrpSpPr/>
        <p:nvPr/>
      </p:nvGrpSpPr>
      <p:grpSpPr>
        <a:xfrm>
          <a:off x="0" y="0"/>
          <a:ext cx="0" cy="0"/>
          <a:chOff x="0" y="0"/>
          <a:chExt cx="0" cy="0"/>
        </a:xfrm>
      </p:grpSpPr>
      <p:sp>
        <p:nvSpPr>
          <p:cNvPr id="45" name="Rectangle 2"/>
          <p:cNvSpPr/>
          <p:nvPr/>
        </p:nvSpPr>
        <p:spPr>
          <a:xfrm>
            <a:off x="228600" y="5241960"/>
            <a:ext cx="8458200" cy="161856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00"/>
                </a:solidFill>
                <a:latin typeface="Times New Roman"/>
                <a:ea typeface="Times New Roman"/>
              </a:rPr>
              <a:t>In previous conflicts the veterans care was the job of family or community. Soldiers then were friends, relatives and neighbors who went off to fight--until the next planting or harvest. It was a community adventure and their fighting unit had a community flavor.</a:t>
            </a:r>
            <a:endParaRPr b="0" lang="en-US" sz="20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p:txBody>
      </p:sp>
      <p:pic>
        <p:nvPicPr>
          <p:cNvPr id="46" name="Picture 4" descr="http://suvcw.org/past/cantongar.jpg"/>
          <p:cNvPicPr/>
          <p:nvPr/>
        </p:nvPicPr>
        <p:blipFill>
          <a:blip r:embed="rId1"/>
          <a:stretch/>
        </p:blipFill>
        <p:spPr>
          <a:xfrm>
            <a:off x="685800" y="990720"/>
            <a:ext cx="7315200" cy="3998880"/>
          </a:xfrm>
          <a:prstGeom prst="rect">
            <a:avLst/>
          </a:prstGeom>
          <a:ln w="0">
            <a:noFill/>
          </a:ln>
        </p:spPr>
      </p:pic>
      <p:sp>
        <p:nvSpPr>
          <p:cNvPr id="47" name="Rectangle 5"/>
          <p:cNvSpPr/>
          <p:nvPr/>
        </p:nvSpPr>
        <p:spPr>
          <a:xfrm>
            <a:off x="-228600" y="4572000"/>
            <a:ext cx="7696080" cy="3373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000000"/>
                </a:solidFill>
                <a:latin typeface="Times New Roman"/>
              </a:rPr>
              <a:t>GAR McKinley Post #25 of Canton Washington, DC Parade 1915</a:t>
            </a:r>
            <a:endParaRPr b="0" lang="en-US" sz="1600" spc="-1" strike="noStrike">
              <a:solidFill>
                <a:srgbClr val="000000"/>
              </a:solidFill>
              <a:latin typeface="Times New Roman"/>
            </a:endParaRPr>
          </a:p>
        </p:txBody>
      </p:sp>
      <p:sp>
        <p:nvSpPr>
          <p:cNvPr id="48" name="Rectangle 6"/>
          <p:cNvSpPr/>
          <p:nvPr/>
        </p:nvSpPr>
        <p:spPr>
          <a:xfrm>
            <a:off x="533520" y="304920"/>
            <a:ext cx="8076960" cy="703800"/>
          </a:xfrm>
          <a:prstGeom prst="rect">
            <a:avLst/>
          </a:prstGeom>
          <a:noFill/>
          <a:ln w="0">
            <a:noFill/>
          </a:ln>
        </p:spPr>
        <p:style>
          <a:lnRef idx="0"/>
          <a:fillRef idx="0"/>
          <a:effectRef idx="0"/>
          <a:fontRef idx="minor"/>
        </p:style>
        <p:txBody>
          <a:bodyPr lIns="90000" rIns="90000" tIns="46800" bIns="4680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00"/>
                </a:solidFill>
                <a:latin typeface="Times New Roman"/>
                <a:ea typeface="Times New Roman"/>
              </a:rPr>
              <a:t>In early 1866 the United States--now securely one nation again--was waking to the reality of recovery from a much different war.</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Rectangle 2"/>
          <p:cNvSpPr/>
          <p:nvPr/>
        </p:nvSpPr>
        <p:spPr>
          <a:xfrm>
            <a:off x="6477120" y="457200"/>
            <a:ext cx="2666880" cy="55803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00"/>
                </a:solidFill>
                <a:latin typeface="Times New Roman"/>
                <a:ea typeface="Times New Roman"/>
              </a:rPr>
              <a:t>In the Civil War, units had become less homogeneous, men from different communities and states were forced together and new friendships and lasting trust was forged. With advances in medical care, many who would have died in earlier wars returned home to be cared for by the community. The needs of widows and orphans needed faced. Veterans needed jobs.  It was often more than communities could bear.</a:t>
            </a:r>
            <a:endParaRPr b="0" lang="en-US" sz="18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Times New Roman"/>
            </a:endParaRPr>
          </a:p>
        </p:txBody>
      </p:sp>
      <p:pic>
        <p:nvPicPr>
          <p:cNvPr id="50" name="Picture 4" descr="http://suvcw.org/past/monillgar.jpg"/>
          <p:cNvPicPr/>
          <p:nvPr/>
        </p:nvPicPr>
        <p:blipFill>
          <a:blip r:embed="rId1"/>
          <a:stretch/>
        </p:blipFill>
        <p:spPr>
          <a:xfrm>
            <a:off x="304920" y="228600"/>
            <a:ext cx="5973480" cy="6400800"/>
          </a:xfrm>
          <a:prstGeom prst="rect">
            <a:avLst/>
          </a:prstGeom>
          <a:ln w="0">
            <a:noFill/>
          </a:ln>
        </p:spPr>
      </p:pic>
      <p:sp>
        <p:nvSpPr>
          <p:cNvPr id="51" name="Rectangle 5"/>
          <p:cNvSpPr/>
          <p:nvPr/>
        </p:nvSpPr>
        <p:spPr>
          <a:xfrm>
            <a:off x="1868400" y="304920"/>
            <a:ext cx="428184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Times New Roman"/>
              </a:rPr>
              <a:t>Monroe </a:t>
            </a:r>
            <a:r>
              <a:rPr b="1" lang="en-US" sz="2000" spc="-1" strike="noStrike">
                <a:solidFill>
                  <a:srgbClr val="000000"/>
                </a:solidFill>
                <a:latin typeface="Times New Roman"/>
              </a:rPr>
              <a:t>County</a:t>
            </a:r>
            <a:r>
              <a:rPr b="0" lang="en-US" sz="2000" spc="-1" strike="noStrike">
                <a:solidFill>
                  <a:srgbClr val="000000"/>
                </a:solidFill>
                <a:latin typeface="Times New Roman"/>
              </a:rPr>
              <a:t>, Illinois GAR Veterans</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p:nvPr>
        </p:nvSpPr>
        <p:spPr>
          <a:xfrm>
            <a:off x="152280" y="5486040"/>
            <a:ext cx="8686800" cy="1143000"/>
          </a:xfrm>
          <a:prstGeom prst="rect">
            <a:avLst/>
          </a:prstGeom>
          <a:noFill/>
          <a:ln w="0">
            <a:noFill/>
          </a:ln>
        </p:spPr>
        <p:txBody>
          <a:bodyPr anchor="t">
            <a:normAutofit/>
          </a:bodyPr>
          <a:p>
            <a:pPr marL="343080" indent="-343080">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00"/>
                </a:solidFill>
                <a:latin typeface="Times New Roman"/>
                <a:ea typeface="Times New Roman"/>
              </a:rPr>
              <a:t>     </a:t>
            </a:r>
            <a:r>
              <a:rPr b="1" lang="en-US" sz="1800" spc="-1" strike="noStrike">
                <a:solidFill>
                  <a:srgbClr val="ffff00"/>
                </a:solidFill>
                <a:latin typeface="Times New Roman"/>
                <a:ea typeface="Times New Roman"/>
              </a:rPr>
              <a:t>State &amp; federal leaders had promised to care for "those who have borne the burden, his widows and orphans“,  but had little knowledge of how to accomplish the task. There was little political pressure keep these promises</a:t>
            </a:r>
            <a:endParaRPr b="0" lang="en-US" sz="1800" spc="-1" strike="noStrike">
              <a:solidFill>
                <a:srgbClr val="000000"/>
              </a:solidFill>
              <a:latin typeface="Times New Roman"/>
            </a:endParaRPr>
          </a:p>
        </p:txBody>
      </p:sp>
      <p:sp>
        <p:nvSpPr>
          <p:cNvPr id="53" name="Rectangle 4"/>
          <p:cNvSpPr/>
          <p:nvPr/>
        </p:nvSpPr>
        <p:spPr>
          <a:xfrm>
            <a:off x="0" y="701640"/>
            <a:ext cx="9144000" cy="360"/>
          </a:xfrm>
          <a:prstGeom prst="rect">
            <a:avLst/>
          </a:prstGeom>
          <a:noFill/>
          <a:ln w="0">
            <a:noFill/>
          </a:ln>
        </p:spPr>
        <p:style>
          <a:lnRef idx="0"/>
          <a:fillRef idx="0"/>
          <a:effectRef idx="0"/>
          <a:fontRef idx="minor"/>
        </p:style>
      </p:sp>
      <p:pic>
        <p:nvPicPr>
          <p:cNvPr id="54" name="Picture 6" descr="http://suvcw.org/past/garpost522.jpg"/>
          <p:cNvPicPr/>
          <p:nvPr/>
        </p:nvPicPr>
        <p:blipFill>
          <a:blip r:embed="rId1"/>
          <a:stretch/>
        </p:blipFill>
        <p:spPr>
          <a:xfrm>
            <a:off x="304920" y="228600"/>
            <a:ext cx="8534160" cy="5262480"/>
          </a:xfrm>
          <a:prstGeom prst="rect">
            <a:avLst/>
          </a:prstGeom>
          <a:ln w="0">
            <a:noFill/>
          </a:ln>
        </p:spPr>
      </p:pic>
      <p:sp>
        <p:nvSpPr>
          <p:cNvPr id="55" name="Rectangle 7"/>
          <p:cNvSpPr/>
          <p:nvPr/>
        </p:nvSpPr>
        <p:spPr>
          <a:xfrm>
            <a:off x="1611720" y="4952880"/>
            <a:ext cx="5571000" cy="3373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000000"/>
                </a:solidFill>
                <a:latin typeface="Arial"/>
                <a:ea typeface="Arial"/>
              </a:rPr>
              <a:t>GAR Post 522, Yorkville, Illinois on Memorial Day, 1911.</a:t>
            </a:r>
            <a:r>
              <a:rPr b="0" lang="en-US" sz="1100" spc="-1" strike="noStrike">
                <a:solidFill>
                  <a:srgbClr val="000000"/>
                </a:solidFill>
                <a:latin typeface="Arial"/>
                <a:ea typeface="Arial"/>
              </a:rPr>
              <a:t> </a:t>
            </a:r>
            <a:endParaRPr b="0" lang="en-US" sz="11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Rectangle 17"/>
          <p:cNvSpPr/>
          <p:nvPr/>
        </p:nvSpPr>
        <p:spPr>
          <a:xfrm>
            <a:off x="304920" y="4343400"/>
            <a:ext cx="8458200" cy="22885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00"/>
                </a:solidFill>
                <a:latin typeface="Times New Roman"/>
                <a:ea typeface="Times New Roman"/>
              </a:rPr>
              <a:t>Probably  the most profound emotion was emptiness.  Men who had lived, fought, foraged and survived together, had developed an unique unbreakable bond. Time removed memories of the filthy, vile environment of camp life, which became remembered less harshly &amp; eventually fondly. The horror &amp; gore of battle lifted and was replaced with the personal rain of tears for the departed comrades. Friendships forged in battle survived the separation and the warriors missed the warmth of trusting companionship that had asked only total and absolute commitment.</a:t>
            </a:r>
            <a:endParaRPr b="0" lang="en-US" sz="18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Times New Roman"/>
            </a:endParaRPr>
          </a:p>
        </p:txBody>
      </p:sp>
      <p:pic>
        <p:nvPicPr>
          <p:cNvPr id="57" name="Picture 21" descr="http://suvcw.org/past/heald253.jpg"/>
          <p:cNvPicPr/>
          <p:nvPr/>
        </p:nvPicPr>
        <p:blipFill>
          <a:blip r:embed="rId1"/>
          <a:stretch/>
        </p:blipFill>
        <p:spPr>
          <a:xfrm>
            <a:off x="304920" y="228600"/>
            <a:ext cx="8534160" cy="3886200"/>
          </a:xfrm>
          <a:prstGeom prst="rect">
            <a:avLst/>
          </a:prstGeom>
          <a:ln w="0">
            <a:noFill/>
          </a:ln>
        </p:spPr>
      </p:pic>
      <p:sp>
        <p:nvSpPr>
          <p:cNvPr id="58" name="Rectangle 22"/>
          <p:cNvSpPr/>
          <p:nvPr/>
        </p:nvSpPr>
        <p:spPr>
          <a:xfrm>
            <a:off x="2057400" y="3733920"/>
            <a:ext cx="4724280" cy="70776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000000"/>
                </a:solidFill>
                <a:latin typeface="Times New Roman"/>
              </a:rPr>
              <a:t>George W. Bell Post #53  Wonewoc, Wisconsin</a:t>
            </a:r>
            <a:endParaRPr b="0" lang="en-US" sz="1600" spc="-1" strike="noStrike">
              <a:solidFill>
                <a:srgbClr val="000000"/>
              </a:solidFill>
              <a:latin typeface="Times New Roman"/>
            </a:endParaRPr>
          </a:p>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Rectangle 3"/>
          <p:cNvSpPr/>
          <p:nvPr/>
        </p:nvSpPr>
        <p:spPr>
          <a:xfrm>
            <a:off x="6400800" y="0"/>
            <a:ext cx="2546280" cy="8254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p:txBody>
      </p:sp>
      <p:sp>
        <p:nvSpPr>
          <p:cNvPr id="60" name="Rectangle 11"/>
          <p:cNvSpPr/>
          <p:nvPr/>
        </p:nvSpPr>
        <p:spPr>
          <a:xfrm>
            <a:off x="838080" y="5029200"/>
            <a:ext cx="7772400" cy="160020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00"/>
                </a:solidFill>
                <a:latin typeface="Times New Roman"/>
                <a:ea typeface="Times New Roman"/>
              </a:rPr>
              <a:t>Groups of veterans began joining together--first for camaraderie and then for political power. Emerging most powerful among the various organizations would be the Grand Army of the Republic (GAR), </a:t>
            </a:r>
            <a:endParaRPr b="0" lang="en-US" sz="18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00"/>
                </a:solidFill>
                <a:latin typeface="Times New Roman"/>
                <a:ea typeface="Times New Roman"/>
              </a:rPr>
              <a:t>which by 1890 would number 409,489. </a:t>
            </a:r>
            <a:endParaRPr b="0" lang="en-US" sz="1800" spc="-1" strike="noStrike">
              <a:solidFill>
                <a:srgbClr val="000000"/>
              </a:solidFill>
              <a:latin typeface="Times New Roman"/>
            </a:endParaRPr>
          </a:p>
        </p:txBody>
      </p:sp>
      <p:graphicFrame>
        <p:nvGraphicFramePr>
          <p:cNvPr id="61" name="Object 13"/>
          <p:cNvGraphicFramePr/>
          <p:nvPr/>
        </p:nvGraphicFramePr>
        <p:xfrm>
          <a:off x="914400" y="228600"/>
          <a:ext cx="7162920" cy="4876920"/>
        </p:xfrm>
        <a:graphic>
          <a:graphicData uri="http://schemas.openxmlformats.org/presentationml/2006/ole">
            <p:oleObj r:id="rId1" spid="">
              <p:embed/>
              <p:pic>
                <p:nvPicPr>
                  <p:cNvPr id="62" name="Object 13" descr=""/>
                  <p:cNvPicPr/>
                  <p:nvPr/>
                </p:nvPicPr>
                <p:blipFill>
                  <a:blip r:embed="rId2"/>
                  <a:stretch/>
                </p:blipFill>
                <p:spPr>
                  <a:xfrm>
                    <a:off x="914400" y="228600"/>
                    <a:ext cx="7162920" cy="487692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Rectangle 2"/>
          <p:cNvSpPr/>
          <p:nvPr/>
        </p:nvSpPr>
        <p:spPr>
          <a:xfrm>
            <a:off x="152280" y="2743200"/>
            <a:ext cx="8610840" cy="1465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00"/>
                </a:solidFill>
                <a:latin typeface="Times New Roman"/>
                <a:ea typeface="Times New Roman"/>
              </a:rPr>
              <a:t>Founded in Decatur, Ill. on April 6, 1866 by </a:t>
            </a:r>
            <a:endParaRPr b="0" lang="en-US" sz="18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00"/>
                </a:solidFill>
                <a:latin typeface="Times New Roman"/>
                <a:ea typeface="Times New Roman"/>
              </a:rPr>
              <a:t>Benjamin F. Stephenson, membership limited </a:t>
            </a:r>
            <a:endParaRPr b="0" lang="en-US" sz="18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00"/>
                </a:solidFill>
                <a:latin typeface="Times New Roman"/>
                <a:ea typeface="Times New Roman"/>
              </a:rPr>
              <a:t>to honorably discharged veterans of the Union Army, Navy, Marine Corps or Revenue Cutter Service serving  between April 12, 1861 &amp; April 9, 1865. </a:t>
            </a:r>
            <a:endParaRPr b="0" lang="en-US" sz="18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Times New Roman"/>
            </a:endParaRPr>
          </a:p>
        </p:txBody>
      </p:sp>
      <p:pic>
        <p:nvPicPr>
          <p:cNvPr id="64" name="Picture 11" descr="http://suvcw.org/past/jgriffith1.jpg"/>
          <p:cNvPicPr/>
          <p:nvPr/>
        </p:nvPicPr>
        <p:blipFill>
          <a:blip r:embed="rId1"/>
          <a:stretch/>
        </p:blipFill>
        <p:spPr>
          <a:xfrm>
            <a:off x="457200" y="228600"/>
            <a:ext cx="1620720" cy="2362320"/>
          </a:xfrm>
          <a:prstGeom prst="rect">
            <a:avLst/>
          </a:prstGeom>
          <a:ln w="0">
            <a:noFill/>
          </a:ln>
        </p:spPr>
      </p:pic>
      <p:pic>
        <p:nvPicPr>
          <p:cNvPr id="65" name="Picture 13" descr="http://suvcw.org/past/jgriffith2.jpg"/>
          <p:cNvPicPr/>
          <p:nvPr/>
        </p:nvPicPr>
        <p:blipFill>
          <a:blip r:embed="rId2"/>
          <a:stretch/>
        </p:blipFill>
        <p:spPr>
          <a:xfrm>
            <a:off x="533520" y="4419720"/>
            <a:ext cx="1517400" cy="2057400"/>
          </a:xfrm>
          <a:prstGeom prst="rect">
            <a:avLst/>
          </a:prstGeom>
          <a:ln w="0">
            <a:noFill/>
          </a:ln>
        </p:spPr>
      </p:pic>
      <p:sp>
        <p:nvSpPr>
          <p:cNvPr id="66" name="Rectangle 14"/>
          <p:cNvSpPr/>
          <p:nvPr/>
        </p:nvSpPr>
        <p:spPr>
          <a:xfrm>
            <a:off x="453960" y="6553080"/>
            <a:ext cx="2006640" cy="3070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pc="-1" strike="noStrike">
                <a:solidFill>
                  <a:srgbClr val="ffff00"/>
                </a:solidFill>
                <a:latin typeface="Times New Roman"/>
              </a:rPr>
              <a:t>William Henry Park Jr.</a:t>
            </a:r>
            <a:endParaRPr b="0" lang="en-US" sz="1400" spc="-1" strike="noStrike">
              <a:solidFill>
                <a:srgbClr val="000000"/>
              </a:solidFill>
              <a:latin typeface="Times New Roman"/>
            </a:endParaRPr>
          </a:p>
        </p:txBody>
      </p:sp>
      <p:pic>
        <p:nvPicPr>
          <p:cNvPr id="67" name="Picture 20" descr="http://suvcw.org/past/danielmote.jpg"/>
          <p:cNvPicPr/>
          <p:nvPr/>
        </p:nvPicPr>
        <p:blipFill>
          <a:blip r:embed="rId3"/>
          <a:stretch/>
        </p:blipFill>
        <p:spPr>
          <a:xfrm>
            <a:off x="2819520" y="152280"/>
            <a:ext cx="1598400" cy="2438640"/>
          </a:xfrm>
          <a:prstGeom prst="rect">
            <a:avLst/>
          </a:prstGeom>
          <a:ln w="0">
            <a:noFill/>
          </a:ln>
        </p:spPr>
      </p:pic>
      <p:pic>
        <p:nvPicPr>
          <p:cNvPr id="68" name="Picture 22" descr="http://suvcw.org/past/jamessowry1.jpg"/>
          <p:cNvPicPr/>
          <p:nvPr/>
        </p:nvPicPr>
        <p:blipFill>
          <a:blip r:embed="rId4"/>
          <a:stretch/>
        </p:blipFill>
        <p:spPr>
          <a:xfrm>
            <a:off x="7391520" y="228600"/>
            <a:ext cx="1447560" cy="3016080"/>
          </a:xfrm>
          <a:prstGeom prst="rect">
            <a:avLst/>
          </a:prstGeom>
          <a:ln w="0">
            <a:noFill/>
          </a:ln>
        </p:spPr>
      </p:pic>
      <p:pic>
        <p:nvPicPr>
          <p:cNvPr id="69" name="Picture 24" descr="http://suvcw.org/past/jamessowry2.jpg"/>
          <p:cNvPicPr/>
          <p:nvPr/>
        </p:nvPicPr>
        <p:blipFill>
          <a:blip r:embed="rId5"/>
          <a:stretch/>
        </p:blipFill>
        <p:spPr>
          <a:xfrm>
            <a:off x="7315200" y="4419720"/>
            <a:ext cx="1440000" cy="2133360"/>
          </a:xfrm>
          <a:prstGeom prst="rect">
            <a:avLst/>
          </a:prstGeom>
          <a:ln w="0">
            <a:noFill/>
          </a:ln>
        </p:spPr>
      </p:pic>
      <p:graphicFrame>
        <p:nvGraphicFramePr>
          <p:cNvPr id="70" name="Object 27"/>
          <p:cNvGraphicFramePr/>
          <p:nvPr/>
        </p:nvGraphicFramePr>
        <p:xfrm>
          <a:off x="5105520" y="4419720"/>
          <a:ext cx="1528560" cy="2057400"/>
        </p:xfrm>
        <a:graphic>
          <a:graphicData uri="http://schemas.openxmlformats.org/presentationml/2006/ole">
            <p:oleObj r:id="rId6" spid="">
              <p:embed/>
              <p:pic>
                <p:nvPicPr>
                  <p:cNvPr id="71" name="Object 27" descr=""/>
                  <p:cNvPicPr/>
                  <p:nvPr/>
                </p:nvPicPr>
                <p:blipFill>
                  <a:blip r:embed="rId7"/>
                  <a:stretch/>
                </p:blipFill>
                <p:spPr>
                  <a:xfrm>
                    <a:off x="5105520" y="4419720"/>
                    <a:ext cx="1528560" cy="2057400"/>
                  </a:xfrm>
                  <a:prstGeom prst="rect">
                    <a:avLst/>
                  </a:prstGeom>
                  <a:ln w="0">
                    <a:noFill/>
                  </a:ln>
                </p:spPr>
              </p:pic>
            </p:oleObj>
          </a:graphicData>
        </a:graphic>
      </p:graphicFrame>
      <p:graphicFrame>
        <p:nvGraphicFramePr>
          <p:cNvPr id="72" name="Object 28"/>
          <p:cNvGraphicFramePr/>
          <p:nvPr/>
        </p:nvGraphicFramePr>
        <p:xfrm>
          <a:off x="5410080" y="228600"/>
          <a:ext cx="1676520" cy="2990880"/>
        </p:xfrm>
        <a:graphic>
          <a:graphicData uri="http://schemas.openxmlformats.org/presentationml/2006/ole">
            <p:oleObj r:id="rId8" spid="">
              <p:embed/>
              <p:pic>
                <p:nvPicPr>
                  <p:cNvPr id="73" name="Object 28" descr=""/>
                  <p:cNvPicPr/>
                  <p:nvPr/>
                </p:nvPicPr>
                <p:blipFill>
                  <a:blip r:embed="rId9"/>
                  <a:stretch/>
                </p:blipFill>
                <p:spPr>
                  <a:xfrm>
                    <a:off x="5410080" y="228600"/>
                    <a:ext cx="1676520" cy="2990880"/>
                  </a:xfrm>
                  <a:prstGeom prst="rect">
                    <a:avLst/>
                  </a:prstGeom>
                  <a:ln w="0">
                    <a:noFill/>
                  </a:ln>
                </p:spPr>
              </p:pic>
            </p:oleObj>
          </a:graphicData>
        </a:graphic>
      </p:graphicFrame>
      <p:sp>
        <p:nvSpPr>
          <p:cNvPr id="74" name="Text Box 29"/>
          <p:cNvSpPr/>
          <p:nvPr/>
        </p:nvSpPr>
        <p:spPr>
          <a:xfrm>
            <a:off x="4800600" y="6521400"/>
            <a:ext cx="4114800" cy="337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Times New Roman"/>
              </a:rPr>
              <a:t>Samuel Ake Shattuck            James Sowry</a:t>
            </a:r>
            <a:endParaRPr b="0" lang="en-US" sz="1600" spc="-1" strike="noStrike">
              <a:solidFill>
                <a:srgbClr val="000000"/>
              </a:solidFill>
              <a:latin typeface="Times New Roman"/>
            </a:endParaRPr>
          </a:p>
        </p:txBody>
      </p:sp>
      <p:graphicFrame>
        <p:nvGraphicFramePr>
          <p:cNvPr id="75" name="Object 31"/>
          <p:cNvGraphicFramePr/>
          <p:nvPr/>
        </p:nvGraphicFramePr>
        <p:xfrm>
          <a:off x="2819520" y="4343400"/>
          <a:ext cx="1514520" cy="2181240"/>
        </p:xfrm>
        <a:graphic>
          <a:graphicData uri="http://schemas.openxmlformats.org/presentationml/2006/ole">
            <p:oleObj r:id="rId10" spid="">
              <p:embed/>
              <p:pic>
                <p:nvPicPr>
                  <p:cNvPr id="76" name="Object 31" descr=""/>
                  <p:cNvPicPr/>
                  <p:nvPr/>
                </p:nvPicPr>
                <p:blipFill>
                  <a:blip r:embed="rId11"/>
                  <a:stretch/>
                </p:blipFill>
                <p:spPr>
                  <a:xfrm>
                    <a:off x="2819520" y="4343400"/>
                    <a:ext cx="1514520" cy="2181240"/>
                  </a:xfrm>
                  <a:prstGeom prst="rect">
                    <a:avLst/>
                  </a:prstGeom>
                  <a:ln w="0">
                    <a:noFill/>
                  </a:ln>
                </p:spPr>
              </p:pic>
            </p:oleObj>
          </a:graphicData>
        </a:graphic>
      </p:graphicFrame>
      <p:sp>
        <p:nvSpPr>
          <p:cNvPr id="77" name="Text Box 32"/>
          <p:cNvSpPr/>
          <p:nvPr/>
        </p:nvSpPr>
        <p:spPr>
          <a:xfrm>
            <a:off x="3029040" y="6521400"/>
            <a:ext cx="1245960" cy="337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ffff00"/>
                </a:solidFill>
                <a:latin typeface="Times New Roman"/>
              </a:rPr>
              <a:t>Daniel Mote</a:t>
            </a:r>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Rectangle 2"/>
          <p:cNvSpPr/>
          <p:nvPr/>
        </p:nvSpPr>
        <p:spPr>
          <a:xfrm>
            <a:off x="838080" y="5257800"/>
            <a:ext cx="7315200" cy="1739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00"/>
                </a:solidFill>
                <a:latin typeface="Times New Roman"/>
                <a:ea typeface="Times New Roman"/>
              </a:rPr>
              <a:t>The official body of the Department was the annual Encampment, which was presided over by the elected Department Commander, Senior and Junior Vice Commanders and the Council. Encampments were elaborate multi-day events, which often included camping out, formal dinners, and memorial events.</a:t>
            </a:r>
            <a:endParaRPr b="0" lang="en-US" sz="1800" spc="-1" strike="noStrike">
              <a:solidFill>
                <a:srgbClr val="000000"/>
              </a:solidFill>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Times New Roman"/>
            </a:endParaRPr>
          </a:p>
        </p:txBody>
      </p:sp>
      <p:pic>
        <p:nvPicPr>
          <p:cNvPr id="79" name="Picture 11" descr="http://suvcw.org/past/bell53.jpg"/>
          <p:cNvPicPr/>
          <p:nvPr/>
        </p:nvPicPr>
        <p:blipFill>
          <a:blip r:embed="rId1"/>
          <a:stretch/>
        </p:blipFill>
        <p:spPr>
          <a:xfrm>
            <a:off x="914400" y="228600"/>
            <a:ext cx="7010280" cy="5014800"/>
          </a:xfrm>
          <a:prstGeom prst="rect">
            <a:avLst/>
          </a:prstGeom>
          <a:ln w="0">
            <a:noFill/>
          </a:ln>
        </p:spPr>
      </p:pic>
      <p:sp>
        <p:nvSpPr>
          <p:cNvPr id="80" name="Rectangle 12"/>
          <p:cNvSpPr/>
          <p:nvPr/>
        </p:nvSpPr>
        <p:spPr>
          <a:xfrm>
            <a:off x="3361320" y="4876920"/>
            <a:ext cx="4586760" cy="3373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000000"/>
                </a:solidFill>
                <a:latin typeface="Times New Roman"/>
              </a:rPr>
              <a:t>Heald GAR Post #253, Dushville (Winn), Michigan</a:t>
            </a:r>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p:nvPr>
        </p:nvSpPr>
        <p:spPr>
          <a:xfrm>
            <a:off x="0" y="5105160"/>
            <a:ext cx="9144000" cy="1523880"/>
          </a:xfrm>
          <a:prstGeom prst="rect">
            <a:avLst/>
          </a:prstGeom>
          <a:noFill/>
          <a:ln w="0">
            <a:noFill/>
          </a:ln>
        </p:spPr>
        <p:txBody>
          <a:bodyPr anchor="t">
            <a:normAutofit/>
          </a:bodyPr>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Times New Roman"/>
                <a:ea typeface="Times New Roman"/>
              </a:rPr>
              <a:t>   </a:t>
            </a:r>
            <a:r>
              <a:rPr b="1" lang="en-US" sz="2000" spc="-1" strike="noStrike">
                <a:solidFill>
                  <a:srgbClr val="ffff00"/>
                </a:solidFill>
                <a:latin typeface="Times New Roman"/>
                <a:ea typeface="Times New Roman"/>
              </a:rPr>
              <a:t>National Encampments of the Grand Army of the Republic were presided over </a:t>
            </a:r>
            <a:endParaRPr b="0" lang="en-US" sz="2000" spc="-1" strike="noStrike">
              <a:solidFill>
                <a:srgbClr val="000000"/>
              </a:solidFill>
              <a:latin typeface="Times New Roman"/>
            </a:endParaRPr>
          </a:p>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00"/>
                </a:solidFill>
                <a:latin typeface="Times New Roman"/>
                <a:ea typeface="Times New Roman"/>
              </a:rPr>
              <a:t>     </a:t>
            </a:r>
            <a:r>
              <a:rPr b="1" lang="en-US" sz="2000" spc="-1" strike="noStrike">
                <a:solidFill>
                  <a:srgbClr val="ffff00"/>
                </a:solidFill>
                <a:latin typeface="Times New Roman"/>
                <a:ea typeface="Times New Roman"/>
              </a:rPr>
              <a:t>by a Commander-in-Chief who was elected in political events, which rivaled national political party conventions. The Senior and Junior Vice Commander</a:t>
            </a:r>
            <a:endParaRPr b="0" lang="en-US" sz="2000" spc="-1" strike="noStrike">
              <a:solidFill>
                <a:srgbClr val="000000"/>
              </a:solidFill>
              <a:latin typeface="Times New Roman"/>
            </a:endParaRPr>
          </a:p>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00"/>
                </a:solidFill>
                <a:latin typeface="Times New Roman"/>
                <a:ea typeface="Times New Roman"/>
              </a:rPr>
              <a:t>     </a:t>
            </a:r>
            <a:r>
              <a:rPr b="1" lang="en-US" sz="2000" spc="-1" strike="noStrike">
                <a:solidFill>
                  <a:srgbClr val="ffff00"/>
                </a:solidFill>
                <a:latin typeface="Times New Roman"/>
                <a:ea typeface="Times New Roman"/>
              </a:rPr>
              <a:t>in-Chief as well as the National Council of Administration were also elected.</a:t>
            </a:r>
            <a:endParaRPr b="0" lang="en-US" sz="2000" spc="-1" strike="noStrike">
              <a:solidFill>
                <a:srgbClr val="000000"/>
              </a:solidFill>
              <a:latin typeface="Times New Roman"/>
            </a:endParaRPr>
          </a:p>
        </p:txBody>
      </p:sp>
      <p:pic>
        <p:nvPicPr>
          <p:cNvPr id="82" name="Picture 5" descr="http://suvcw.org/past/gar-pcincs.jpg"/>
          <p:cNvPicPr/>
          <p:nvPr/>
        </p:nvPicPr>
        <p:blipFill>
          <a:blip r:embed="rId1"/>
          <a:stretch/>
        </p:blipFill>
        <p:spPr>
          <a:xfrm>
            <a:off x="1371600" y="304920"/>
            <a:ext cx="5943600" cy="4566960"/>
          </a:xfrm>
          <a:prstGeom prst="rect">
            <a:avLst/>
          </a:prstGeom>
          <a:ln w="0">
            <a:noFill/>
          </a:ln>
        </p:spPr>
      </p:pic>
      <p:sp>
        <p:nvSpPr>
          <p:cNvPr id="83" name="Rectangle 7"/>
          <p:cNvSpPr/>
          <p:nvPr/>
        </p:nvSpPr>
        <p:spPr>
          <a:xfrm>
            <a:off x="1523880" y="4419720"/>
            <a:ext cx="5791320" cy="8240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ffffff"/>
                </a:solidFill>
                <a:latin typeface="Times New Roman"/>
              </a:rPr>
              <a:t>1930s  Photograph GAR Past CinC Oley Nelson (1935/36),  Samuel P. Town (1931/32), Russell C. Martin (1932/33), James E. Jewel (1930/31),  John Reese (1928/29).</a:t>
            </a:r>
            <a:r>
              <a:rPr b="0" lang="en-US" sz="1200" spc="-1" strike="noStrike">
                <a:solidFill>
                  <a:srgbClr val="ffffff"/>
                </a:solidFill>
                <a:latin typeface="Times New Roman"/>
              </a:rPr>
              <a:t> </a:t>
            </a:r>
            <a:endParaRPr b="0" lang="en-US" sz="1200" spc="-1" strike="noStrike">
              <a:solidFill>
                <a:srgbClr val="000000"/>
              </a:solidFill>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202</TotalTime>
  <Application>LibreOffice/7.3.3.2$Windows_X86_64 LibreOffice_project/d1d0ea68f081ee2800a922cac8f79445e4603348</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2009-11-27T10:39:49Z</dcterms:created>
  <dc:creator>Don</dc:creator>
  <dc:description/>
  <dc:language>en-US</dc:language>
  <cp:lastModifiedBy>Ken</cp:lastModifiedBy>
  <dcterms:modified xsi:type="dcterms:W3CDTF">2009-11-28T22:00:56Z</dcterms:modified>
  <cp:revision>17</cp:revision>
  <dc:subject/>
  <dc:title>PowerPoint Presentation</dc:title>
</cp:coreProperties>
</file>