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jpeg" ContentType="image/jpe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jpeg" ContentType="image/jpeg"/>
  <Override PartName="/ppt/media/image18.jpeg" ContentType="image/jpeg"/>
  <Override PartName="/ppt/media/image20.jpeg" ContentType="image/jpeg"/>
  <Override PartName="/ppt/media/image21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496B83-C060-40AE-A186-C0C470F5AAA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0B25DF-1AB4-4C5D-9227-3BB53078C3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A9B326-43E9-4925-A9AB-BD37CC4880A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A42A86-F052-4332-A69A-59394D3D378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07A4DAE-252B-4B63-8EAE-08096EED88A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FFE00C0-4377-4EBE-9FCF-FA5A67C598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7BB087-ABFF-4D8D-8D65-D187174B48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3C84BE-647E-4A94-9E83-9723C0D06F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3D2A5B-0CAD-4559-80A7-8AB8E7ED358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4F727C1-E29A-40E8-82AF-F71FA64592F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CAF6D64-7CE6-4638-82B0-2939DAFC2C0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5C6C42-EC26-4A27-BE0E-E5E19C8E085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0B4DDE-2D4E-467D-8BF9-C922E3BE31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17F2A7A-B646-4E11-A7EA-81E763E273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FB7E26D-6211-4B24-B610-6BCC7DDAC0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1EC7A0-C8BE-42DF-BCE4-D7484F7B3B9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8AC6A1-21D8-44EB-9F8D-FB50071986F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8097C46B-C658-44B7-AC5B-2DE1CFDFA5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A9F93A0-4A26-4F28-87AD-1F80D17D679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8567DB5-14C3-47FE-A9B0-F7767FC543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A672F3AB-562D-45EC-9231-5F2F3DDEB6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37A30B77-377B-4DCB-A07A-1CFFD4FC70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56DC1A-016F-4137-8AD7-231BC52028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807D6A4F-1E04-462B-B967-A79A84D43E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A5349035-57AC-4DB4-AE7C-3E6A76EB2A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E86A57C-90DC-4620-9B82-F3BB59E438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EFB034BF-6C3E-4847-B2EE-5E9B83C8D8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EB508613-6F98-415F-ADD6-CA57DAB938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EA1B4D0-F88C-4B98-B5DA-32C330B70D7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35293753-08F5-458D-A3ED-28533E067B3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DCF43B-2E7F-49BD-9E63-1FC3249F69F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70E1D9-6833-4655-98AD-D13BFC38546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A3FFC6-2D26-441C-BF37-A1E5DF308B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A8C41A-BFEA-4851-AB25-0A86682E76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4202BD-A424-4620-AF1E-000A10ACD6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9890D5-6C78-4B84-BD15-B3B3588853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Click to edit the outline text format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1" marL="639720" indent="-272880">
              <a:spcBef>
                <a:spcPts val="601"/>
              </a:spcBef>
              <a:buClr>
                <a:srgbClr val="a94543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Second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2" marL="1004760" indent="-228600">
              <a:spcBef>
                <a:spcPts val="601"/>
              </a:spcBef>
              <a:buClr>
                <a:srgbClr val="8c3836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Third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3" marL="1279440" indent="-228600">
              <a:spcBef>
                <a:spcPts val="601"/>
              </a:spcBef>
              <a:buClr>
                <a:srgbClr val="a94543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Fourth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4" marL="1554120" indent="-228600">
              <a:spcBef>
                <a:spcPts val="601"/>
              </a:spcBef>
              <a:buClr>
                <a:srgbClr val="a94543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Fifth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5" marL="1554120" indent="-228600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Sixth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6" marL="1554120" indent="-228600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Seventh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eeece1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eeece1"/>
                </a:solidFill>
                <a:latin typeface="Times New Roman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eeece1"/>
                </a:solidFill>
                <a:latin typeface="Times New Roman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600" spc="-1" strike="noStrike">
                <a:solidFill>
                  <a:srgbClr val="eeece1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7592B54-44F3-45E1-B6BA-2CB8F1C862D6}" type="slidenum">
              <a:rPr b="0" lang="en-US" sz="1600" spc="-1" strike="noStrike">
                <a:solidFill>
                  <a:srgbClr val="eeece1"/>
                </a:solidFill>
                <a:latin typeface="Times New Roman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r>
              <a:rPr b="0" lang="en-US" sz="4200" spc="-1" strike="noStrike">
                <a:solidFill>
                  <a:srgbClr val="f9f9f9"/>
                </a:solidFill>
                <a:latin typeface="Arial"/>
              </a:rPr>
              <a:t>Click to edit the title text format</a:t>
            </a:r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traight Connector 6"/>
          <p:cNvSpPr/>
          <p:nvPr/>
        </p:nvSpPr>
        <p:spPr>
          <a:xfrm>
            <a:off x="685800" y="4916520"/>
            <a:ext cx="7924680" cy="4680"/>
          </a:xfrm>
          <a:prstGeom prst="line">
            <a:avLst/>
          </a:prstGeom>
          <a:ln w="936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Click to edit the outline text format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1" marL="639720" indent="-272880">
              <a:spcBef>
                <a:spcPts val="601"/>
              </a:spcBef>
              <a:buClr>
                <a:srgbClr val="a94543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Second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2" marL="1004760" indent="-228600">
              <a:spcBef>
                <a:spcPts val="601"/>
              </a:spcBef>
              <a:buClr>
                <a:srgbClr val="8c3836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Third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3" marL="1279440" indent="-228600">
              <a:spcBef>
                <a:spcPts val="601"/>
              </a:spcBef>
              <a:buClr>
                <a:srgbClr val="a94543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Fourth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4" marL="1554120" indent="-228600">
              <a:spcBef>
                <a:spcPts val="601"/>
              </a:spcBef>
              <a:buClr>
                <a:srgbClr val="a94543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Fifth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5" marL="1554120" indent="-228600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Sixth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6" marL="1554120" indent="-228600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Seventh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r>
              <a:rPr b="0" lang="en-US" sz="4200" spc="-1" strike="noStrike">
                <a:solidFill>
                  <a:srgbClr val="f9f9f9"/>
                </a:solidFill>
                <a:latin typeface="Arial"/>
              </a:rPr>
              <a:t>Click to edit the title text format</a:t>
            </a:r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4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eeece1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eeece1"/>
                </a:solidFill>
                <a:latin typeface="Times New Roman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5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eeece1"/>
                </a:solidFill>
                <a:latin typeface="Times New Roman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6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600" spc="-1" strike="noStrike">
                <a:solidFill>
                  <a:srgbClr val="eeece1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A0F1CD-D94D-4F6F-891A-7D4981E24BFD}" type="slidenum">
              <a:rPr b="0" lang="en-US" sz="1600" spc="-1" strike="noStrike">
                <a:solidFill>
                  <a:srgbClr val="eeece1"/>
                </a:solidFill>
                <a:latin typeface="Times New Roman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traight Connector 9"/>
          <p:cNvSpPr/>
          <p:nvPr/>
        </p:nvSpPr>
        <p:spPr>
          <a:xfrm>
            <a:off x="563400" y="2179800"/>
            <a:ext cx="3748320" cy="1440"/>
          </a:xfrm>
          <a:prstGeom prst="line">
            <a:avLst/>
          </a:prstGeom>
          <a:ln w="12600">
            <a:solidFill>
              <a:srgbClr val="e7e9e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Straight Connector 16"/>
          <p:cNvSpPr/>
          <p:nvPr/>
        </p:nvSpPr>
        <p:spPr>
          <a:xfrm>
            <a:off x="4754520" y="2179800"/>
            <a:ext cx="3749760" cy="1440"/>
          </a:xfrm>
          <a:prstGeom prst="line">
            <a:avLst/>
          </a:prstGeom>
          <a:ln w="12600">
            <a:solidFill>
              <a:srgbClr val="e7e9e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Click to edit the outline text format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1" marL="639720" indent="-272880">
              <a:spcBef>
                <a:spcPts val="601"/>
              </a:spcBef>
              <a:buClr>
                <a:srgbClr val="a94543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Second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2" marL="1004760" indent="-228600">
              <a:spcBef>
                <a:spcPts val="601"/>
              </a:spcBef>
              <a:buClr>
                <a:srgbClr val="8c3836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Third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3" marL="1279440" indent="-228600">
              <a:spcBef>
                <a:spcPts val="601"/>
              </a:spcBef>
              <a:buClr>
                <a:srgbClr val="a94543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Fourth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4" marL="1554120" indent="-228600">
              <a:spcBef>
                <a:spcPts val="601"/>
              </a:spcBef>
              <a:buClr>
                <a:srgbClr val="a94543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Fifth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5" marL="1554120" indent="-228600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Sixth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  <a:p>
            <a:pPr lvl="6" marL="1554120" indent="-228600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Times New Roman"/>
              </a:rPr>
              <a:t>Seventh Outline Level</a:t>
            </a:r>
            <a:endParaRPr b="0" lang="en-US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r>
              <a:rPr b="0" lang="en-US" sz="4200" spc="-1" strike="noStrike">
                <a:solidFill>
                  <a:srgbClr val="f9f9f9"/>
                </a:solidFill>
                <a:latin typeface="Arial"/>
              </a:rPr>
              <a:t>Click to edit the title text format</a:t>
            </a:r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7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600" spc="-1" strike="noStrike">
                <a:solidFill>
                  <a:srgbClr val="eeece1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BEB0EC7-1617-405F-8C36-EE30E1069B38}" type="slidenum">
              <a:rPr b="0" lang="en-US" sz="1600" spc="-1" strike="noStrike">
                <a:solidFill>
                  <a:srgbClr val="eeece1"/>
                </a:solidFill>
                <a:latin typeface="Times New Roman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8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eeece1"/>
                </a:solidFill>
                <a:latin typeface="Times New Roman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dt" idx="9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eeece1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eeece1"/>
                </a:solidFill>
                <a:latin typeface="Times New Roman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://www.civilwarhome.com/potpourr.htm" TargetMode="External"/><Relationship Id="rId2" Type="http://schemas.openxmlformats.org/officeDocument/2006/relationships/hyperlink" Target="http://teachingamericanhistorymd.net/" TargetMode="External"/><Relationship Id="rId3" Type="http://schemas.openxmlformats.org/officeDocument/2006/relationships/hyperlink" Target="http://www.historycentral.com/CivilWar/AMERICA/Economics.html" TargetMode="External"/><Relationship Id="rId4" Type="http://schemas.openxmlformats.org/officeDocument/2006/relationships/hyperlink" Target="http://www.loc.gov/pictures" TargetMode="External"/><Relationship Id="rId5" Type="http://schemas.openxmlformats.org/officeDocument/2006/relationships/hyperlink" Target="http://www.nps.gov/archive/gett/gettkidz/cause.htm" TargetMode="External"/><Relationship Id="rId6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http://suvcw.org/gif/usacsa.gif"/>
          <p:cNvPicPr/>
          <p:nvPr/>
        </p:nvPicPr>
        <p:blipFill>
          <a:blip r:embed="rId1"/>
          <a:stretch/>
        </p:blipFill>
        <p:spPr>
          <a:xfrm>
            <a:off x="0" y="0"/>
            <a:ext cx="9282240" cy="6858000"/>
          </a:xfrm>
          <a:prstGeom prst="rect">
            <a:avLst/>
          </a:prstGeom>
          <a:ln w="0">
            <a:noFill/>
          </a:ln>
        </p:spPr>
      </p:pic>
      <p:pic>
        <p:nvPicPr>
          <p:cNvPr id="127" name="Title 1" descr=""/>
          <p:cNvPicPr/>
          <p:nvPr/>
        </p:nvPicPr>
        <p:blipFill>
          <a:blip r:embed="rId2"/>
          <a:stretch/>
        </p:blipFill>
        <p:spPr>
          <a:xfrm>
            <a:off x="603360" y="1974960"/>
            <a:ext cx="8242200" cy="2530440"/>
          </a:xfrm>
          <a:prstGeom prst="rect">
            <a:avLst/>
          </a:prstGeom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456840"/>
            <a:ext cx="8229600" cy="68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9f9f9"/>
                </a:solidFill>
                <a:latin typeface="Arial"/>
              </a:rPr>
              <a:t>New Territories &amp; States</a:t>
            </a:r>
            <a:endParaRPr b="0" lang="en-US" sz="40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Northerners want new states “</a:t>
            </a:r>
            <a:r>
              <a:rPr b="1" i="1" lang="en-US" sz="3200" spc="-1" strike="noStrike">
                <a:solidFill>
                  <a:srgbClr val="ffffff"/>
                </a:solidFill>
                <a:latin typeface="Times New Roman"/>
              </a:rPr>
              <a:t>slave free”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Slave owners felt their right to settle the West with their "property," including slaves, was being infringed.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If slavery was not allowed in west, the South would loose more political control.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med">
    <p:zoom dir="out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6840" y="151920"/>
            <a:ext cx="3809880" cy="762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200" spc="-1" strike="noStrike">
                <a:solidFill>
                  <a:srgbClr val="fc3912"/>
                </a:solidFill>
                <a:latin typeface="Arial"/>
              </a:rPr>
              <a:t>States Rights</a:t>
            </a:r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304920" y="1142640"/>
            <a:ext cx="411480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South believed State laws carried more weight than Federal laws &amp; should be obeyed first.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This included the right to Secede or leave the Nation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North disagreed.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55" name="Picture 2" descr="The pending conflict"/>
          <p:cNvPicPr/>
          <p:nvPr/>
        </p:nvPicPr>
        <p:blipFill>
          <a:blip r:embed="rId1"/>
          <a:stretch/>
        </p:blipFill>
        <p:spPr>
          <a:xfrm>
            <a:off x="4249800" y="228600"/>
            <a:ext cx="4665600" cy="6400800"/>
          </a:xfrm>
          <a:prstGeom prst="rect">
            <a:avLst/>
          </a:prstGeom>
          <a:ln w="0">
            <a:noFill/>
          </a:ln>
        </p:spPr>
      </p:pic>
    </p:spTree>
  </p:cSld>
  <p:transition spd="med">
    <p:zoom dir="out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8240"/>
            <a:ext cx="8229600" cy="68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c3912"/>
                </a:solidFill>
                <a:latin typeface="Arial"/>
              </a:rPr>
              <a:t>Economic</a:t>
            </a:r>
            <a:endParaRPr b="0" lang="en-US" sz="40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151920" y="1218960"/>
            <a:ext cx="8991720" cy="5638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9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pc="-1" strike="noStrike">
                <a:solidFill>
                  <a:srgbClr val="ffffff"/>
                </a:solidFill>
                <a:latin typeface="Times New Roman"/>
              </a:rPr>
              <a:t>Tariffs- government tax on imported goods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Southern Congressmen generally opposed them, Northerners generally supported them.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Tariffs protected northern industry from foreign competition.  Business interests &amp; others influenced politicians to support high tariffs.</a:t>
            </a:r>
            <a:br>
              <a:rPr sz="3200"/>
            </a:br>
            <a:br>
              <a:rPr sz="1500"/>
            </a:br>
            <a:r>
              <a:rPr b="1" lang="en-US" sz="15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en-US" sz="15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Southerners feared tariffs would raise European prices on goods bought by the South.</a:t>
            </a:r>
            <a:br>
              <a:rPr sz="3500"/>
            </a:br>
            <a:br>
              <a:rPr sz="900"/>
            </a:br>
            <a:r>
              <a:rPr b="1" lang="en-US" sz="9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en-US" sz="9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med">
    <p:zoom dir="out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762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c3912"/>
                </a:solidFill>
                <a:latin typeface="Arial"/>
              </a:rPr>
              <a:t>S</a:t>
            </a:r>
            <a:r>
              <a:rPr b="1" lang="en-US" sz="4400" spc="-1" strike="noStrike">
                <a:solidFill>
                  <a:srgbClr val="fc3912"/>
                </a:solidFill>
                <a:latin typeface="Arial"/>
              </a:rPr>
              <a:t>lavery</a:t>
            </a:r>
            <a:r>
              <a:rPr b="0" lang="en-US" sz="4400" spc="-1" strike="noStrike">
                <a:solidFill>
                  <a:srgbClr val="0000ff"/>
                </a:solidFill>
                <a:latin typeface="Arial"/>
              </a:rPr>
              <a:t> </a:t>
            </a:r>
            <a:endParaRPr b="0" lang="en-US" sz="44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228600" y="837720"/>
            <a:ext cx="8763120" cy="579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Protected by Federal law.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Slavery part of Southern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life for over 200 years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Constitution guaranteed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right to own property.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Slaves viewed as property.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Slave labor essential to the cotton industry, but</a:t>
            </a:r>
            <a:r>
              <a:rPr b="0" lang="en-US" sz="32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many prominent Southerners felt slavery would eventually die out, even if the South won.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>
            <a:off x="5486400" y="914400"/>
            <a:ext cx="3200400" cy="3948120"/>
          </a:xfrm>
          <a:prstGeom prst="rect">
            <a:avLst/>
          </a:prstGeom>
          <a:ln w="0">
            <a:noFill/>
          </a:ln>
        </p:spPr>
      </p:pic>
    </p:spTree>
  </p:cSld>
  <p:transition spd="med">
    <p:zoom dir="out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304560"/>
            <a:ext cx="8229600" cy="68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9f9f9"/>
                </a:solidFill>
                <a:latin typeface="Arial"/>
              </a:rPr>
              <a:t>Abolitionists</a:t>
            </a:r>
            <a:endParaRPr b="0" lang="en-US" sz="36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04920" y="1447560"/>
            <a:ext cx="502920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marL="272880" indent="-272880">
              <a:lnSpc>
                <a:spcPct val="9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Northerners who felt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slavery was uncivilized,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should be abolished and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was wrong, period,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loudly disagreed with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the South's laws and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beliefs concerning slavery</a:t>
            </a:r>
            <a:r>
              <a:rPr b="1" i="1" lang="en-US" sz="3200" spc="-1" strike="noStrike">
                <a:solidFill>
                  <a:srgbClr val="ffffff"/>
                </a:solidFill>
                <a:latin typeface="Times New Roman"/>
              </a:rPr>
              <a:t>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9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          </a:t>
            </a:r>
            <a:endParaRPr b="0" lang="en-US" sz="29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9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5348160" y="1143000"/>
            <a:ext cx="3297240" cy="4800600"/>
          </a:xfrm>
          <a:prstGeom prst="rect">
            <a:avLst/>
          </a:prstGeom>
          <a:ln w="0">
            <a:noFill/>
          </a:ln>
        </p:spPr>
      </p:pic>
      <p:sp>
        <p:nvSpPr>
          <p:cNvPr id="164" name="Rectangle 5"/>
          <p:cNvSpPr/>
          <p:nvPr/>
        </p:nvSpPr>
        <p:spPr>
          <a:xfrm>
            <a:off x="6173280" y="6019920"/>
            <a:ext cx="1941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pc="-1" strike="noStrike">
                <a:solidFill>
                  <a:srgbClr val="000000"/>
                </a:solidFill>
                <a:latin typeface="Arial"/>
              </a:rPr>
              <a:t>John Brown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med">
    <p:zoom dir="out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Title 1" descr=""/>
          <p:cNvPicPr/>
          <p:nvPr/>
        </p:nvPicPr>
        <p:blipFill>
          <a:blip r:embed="rId1"/>
          <a:stretch/>
        </p:blipFill>
        <p:spPr>
          <a:xfrm>
            <a:off x="201600" y="152280"/>
            <a:ext cx="8942400" cy="183528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2" descr=""/>
          <p:cNvPicPr/>
          <p:nvPr/>
        </p:nvPicPr>
        <p:blipFill>
          <a:blip r:embed="rId2"/>
          <a:stretch/>
        </p:blipFill>
        <p:spPr>
          <a:xfrm>
            <a:off x="914400" y="1981080"/>
            <a:ext cx="7391520" cy="4496040"/>
          </a:xfrm>
          <a:prstGeom prst="rect">
            <a:avLst/>
          </a:prstGeom>
          <a:ln w="0">
            <a:noFill/>
          </a:ln>
        </p:spPr>
      </p:pic>
      <p:sp>
        <p:nvSpPr>
          <p:cNvPr id="167" name="Rectangle 4"/>
          <p:cNvSpPr/>
          <p:nvPr/>
        </p:nvSpPr>
        <p:spPr>
          <a:xfrm>
            <a:off x="2385360" y="6488280"/>
            <a:ext cx="3948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Confederate Senate Chamber 1861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med">
    <p:zoom dir="out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04560" y="304560"/>
            <a:ext cx="4800600" cy="6095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pc="-1" strike="noStrike">
                <a:solidFill>
                  <a:srgbClr val="f9f9f9"/>
                </a:solidFill>
                <a:latin typeface="Arial"/>
              </a:rPr>
              <a:t>Abraham Lincoln     </a:t>
            </a:r>
            <a:br>
              <a:rPr sz="2500"/>
            </a:br>
            <a:r>
              <a:rPr b="1" lang="en-US" sz="2500" spc="-1" strike="noStrike">
                <a:solidFill>
                  <a:srgbClr val="f9f9f9"/>
                </a:solidFill>
                <a:latin typeface="Arial"/>
              </a:rPr>
              <a:t>August 22, 1862</a:t>
            </a:r>
            <a:br>
              <a:rPr sz="2500"/>
            </a:br>
            <a:r>
              <a:rPr b="1" lang="en-US" sz="2500" spc="-1" strike="noStrike">
                <a:solidFill>
                  <a:srgbClr val="f9f9f9"/>
                </a:solidFill>
                <a:latin typeface="Arial"/>
              </a:rPr>
              <a:t>Letter to Horace Greeley</a:t>
            </a:r>
            <a:br>
              <a:rPr sz="2500"/>
            </a:br>
            <a:br>
              <a:rPr sz="1300"/>
            </a:br>
            <a:r>
              <a:rPr b="1" i="1" lang="en-US" sz="2900" spc="-1" strike="noStrike">
                <a:solidFill>
                  <a:srgbClr val="f9f9f9"/>
                </a:solidFill>
                <a:latin typeface="Arial"/>
              </a:rPr>
              <a:t>“If I could save the Union without freeing any slave I would do it, if I could save it by freeing all the slaves I would do it, and if I could save it by freeing some and leaving others alone I would also do that…”</a:t>
            </a:r>
            <a:br>
              <a:rPr sz="2900"/>
            </a:br>
            <a:br>
              <a:rPr sz="1400"/>
            </a:br>
            <a:endParaRPr b="0" lang="en-US" sz="2900" spc="-1" strike="noStrike">
              <a:solidFill>
                <a:srgbClr val="f9f9f9"/>
              </a:solidFill>
              <a:latin typeface="Arial"/>
            </a:endParaRPr>
          </a:p>
        </p:txBody>
      </p:sp>
      <p:pic>
        <p:nvPicPr>
          <p:cNvPr id="169" name="Picture 2" descr=""/>
          <p:cNvPicPr/>
          <p:nvPr/>
        </p:nvPicPr>
        <p:blipFill>
          <a:blip r:embed="rId1"/>
          <a:stretch/>
        </p:blipFill>
        <p:spPr>
          <a:xfrm>
            <a:off x="5105520" y="457200"/>
            <a:ext cx="3749400" cy="5486400"/>
          </a:xfrm>
          <a:prstGeom prst="rect">
            <a:avLst/>
          </a:prstGeom>
          <a:ln w="0">
            <a:noFill/>
          </a:ln>
        </p:spPr>
      </p:pic>
    </p:spTree>
  </p:cSld>
  <p:transition spd="med">
    <p:zoom dir="out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304920"/>
            <a:ext cx="8229600" cy="761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c3912"/>
                </a:solidFill>
                <a:latin typeface="Arial"/>
              </a:rPr>
              <a:t>1860 Election</a:t>
            </a:r>
            <a:endParaRPr b="0" lang="en-US" sz="44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228240" y="1371600"/>
            <a:ext cx="8915400" cy="548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Republican Party was viewed as friendly to abolitionists and northern businessmen.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Republican Abraham Lincoln elected President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He vowed to keep the country united &amp; new territories free from slavery.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Southerners afraid Lincoln would not treat them fairly.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He had not appeared on the Southern Ballot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med">
    <p:zoom dir="out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80520" y="304560"/>
            <a:ext cx="8534520" cy="68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0000ff"/>
                </a:solidFill>
                <a:latin typeface="Arial"/>
              </a:rPr>
              <a:t>Confederate States of America</a:t>
            </a:r>
            <a:endParaRPr b="0" lang="en-US" sz="40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80880" y="990720"/>
            <a:ext cx="8229600" cy="548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95360" indent="-495360" algn="ctr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00"/>
                </a:solidFill>
                <a:latin typeface="Times New Roman"/>
              </a:rPr>
              <a:t>Created following Lincoln’s election, four  states joined after his call for troops.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495360" indent="-49536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pc="-1" strike="noStrike">
              <a:solidFill>
                <a:srgbClr val="ffffff"/>
              </a:solidFill>
              <a:latin typeface="Times New Roman"/>
            </a:endParaRPr>
          </a:p>
          <a:p>
            <a:pPr marL="495360" indent="-49536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 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South Carolina             Virginia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495360" indent="-49536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 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Alabama                        Arkansas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495360" indent="-49536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 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Mississippi                     Tennessee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495360" indent="-49536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 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Florida                            North Carolina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495360" indent="-49536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 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Georgia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495360" indent="-49536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 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Louisiana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495360" indent="-49536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 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Texas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495360" indent="-49536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495360" indent="-49536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med">
    <p:zoom dir="out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304920"/>
            <a:ext cx="8229600" cy="838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0000ff"/>
                </a:solidFill>
                <a:latin typeface="Arial"/>
              </a:rPr>
              <a:t>Border States In The Civil War</a:t>
            </a:r>
            <a:endParaRPr b="0" lang="en-US" sz="44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380880" y="1218960"/>
            <a:ext cx="8229600" cy="5638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00"/>
                </a:solidFill>
                <a:latin typeface="Times New Roman"/>
              </a:rPr>
              <a:t>Key for their geographic location &amp; support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 u="sng">
                <a:solidFill>
                  <a:srgbClr val="ffffff"/>
                </a:solidFill>
                <a:uFillTx/>
                <a:latin typeface="Times New Roman"/>
              </a:rPr>
              <a:t>Delaware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rejected a Confederate invitation.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 u="sng">
                <a:solidFill>
                  <a:srgbClr val="ffffff"/>
                </a:solidFill>
                <a:uFillTx/>
                <a:latin typeface="Times New Roman"/>
              </a:rPr>
              <a:t>Kentucky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refused call for troops &amp; declared neutrality, but Citizens served on both sides.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 u="sng">
                <a:solidFill>
                  <a:srgbClr val="ffffff"/>
                </a:solidFill>
                <a:uFillTx/>
                <a:latin typeface="Times New Roman"/>
              </a:rPr>
              <a:t>Missouri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attempted neutrality, 1861 Federal invasion pushed many to the Confederates.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 u="sng">
                <a:solidFill>
                  <a:srgbClr val="ffffff"/>
                </a:solidFill>
                <a:uFillTx/>
                <a:latin typeface="Times New Roman"/>
              </a:rPr>
              <a:t>Maryland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placed under Federal control &amp; members of state legislature arrested preventing a state vote on secession.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med">
    <p:zoom dir="out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7"/>
          <p:cNvSpPr/>
          <p:nvPr/>
        </p:nvSpPr>
        <p:spPr>
          <a:xfrm>
            <a:off x="3352680" y="5562720"/>
            <a:ext cx="6172200" cy="9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Times New Roman"/>
              </a:rPr>
              <a:t>Confederate Lt. James B. Washington                       and Union Capt. George A. Custer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Rectangle 8"/>
          <p:cNvSpPr/>
          <p:nvPr/>
        </p:nvSpPr>
        <p:spPr>
          <a:xfrm>
            <a:off x="457200" y="1219320"/>
            <a:ext cx="2971800" cy="31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0000ff"/>
                </a:solidFill>
                <a:latin typeface="Times New Roman"/>
              </a:rPr>
              <a:t>Nearly four million men served during the Civil War</a:t>
            </a:r>
            <a:r>
              <a:rPr b="1" lang="en-US" sz="4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0" name="Picture 1" descr=""/>
          <p:cNvPicPr/>
          <p:nvPr/>
        </p:nvPicPr>
        <p:blipFill>
          <a:blip r:embed="rId1"/>
          <a:stretch/>
        </p:blipFill>
        <p:spPr>
          <a:xfrm>
            <a:off x="3657600" y="304920"/>
            <a:ext cx="5133960" cy="518472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 5"/>
          <p:cNvSpPr/>
          <p:nvPr/>
        </p:nvSpPr>
        <p:spPr>
          <a:xfrm>
            <a:off x="1143720" y="5562720"/>
            <a:ext cx="21268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Times New Roman"/>
              </a:rPr>
              <a:t>Classmates: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med">
    <p:zoom dir="out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Title 1" descr=""/>
          <p:cNvPicPr/>
          <p:nvPr/>
        </p:nvPicPr>
        <p:blipFill>
          <a:blip r:embed="rId1"/>
          <a:stretch/>
        </p:blipFill>
        <p:spPr>
          <a:xfrm>
            <a:off x="249120" y="262080"/>
            <a:ext cx="8450280" cy="1877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2" descr=""/>
          <p:cNvPicPr/>
          <p:nvPr/>
        </p:nvPicPr>
        <p:blipFill>
          <a:blip r:embed="rId2"/>
          <a:stretch/>
        </p:blipFill>
        <p:spPr>
          <a:xfrm>
            <a:off x="152280" y="2133720"/>
            <a:ext cx="8796600" cy="4495680"/>
          </a:xfrm>
          <a:prstGeom prst="rect">
            <a:avLst/>
          </a:prstGeom>
          <a:ln w="0">
            <a:noFill/>
          </a:ln>
        </p:spPr>
      </p:pic>
    </p:spTree>
  </p:cSld>
  <p:transition spd="med">
    <p:zoom dir="out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80880" y="151920"/>
            <a:ext cx="8229600" cy="68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pc="-1" strike="noStrike">
                <a:solidFill>
                  <a:srgbClr val="0000ff"/>
                </a:solidFill>
                <a:latin typeface="Arial"/>
              </a:rPr>
              <a:t>Bibliography</a:t>
            </a:r>
            <a:endParaRPr b="0" lang="en-US" sz="38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0" y="761760"/>
            <a:ext cx="9144000" cy="5638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http://www.civilwarhome.com/potpourr.htm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        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-"Battles and Leaders of the Civil War.”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          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Excerpt from an article written by General D.H. Hill.           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        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-"The Civil War, Strange &amp; Fascinating Facts" by Burke Davis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        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-"Teaching American History in Maryland - Documents for the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           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Classroom: </a:t>
            </a:r>
            <a:r>
              <a:rPr b="0" i="1" lang="en-US" sz="2400" spc="-1" strike="noStrike">
                <a:solidFill>
                  <a:srgbClr val="ffffff"/>
                </a:solidFill>
                <a:latin typeface="Times New Roman"/>
              </a:rPr>
              <a:t>Arrest of the Maryland Legislature, 1861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” Maryland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            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State  Archives. 2005.  </a:t>
            </a:r>
            <a:r>
              <a:rPr b="0" lang="en-US" sz="2400" spc="-1" strike="noStrike" u="sng">
                <a:solidFill>
                  <a:srgbClr val="0000ff"/>
                </a:solidFill>
                <a:uFillTx/>
                <a:latin typeface="Times New Roman"/>
                <a:hlinkClick r:id="rId2"/>
              </a:rPr>
              <a:t>http://teachingamericanhistorymd.net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 u="sng">
                <a:solidFill>
                  <a:srgbClr val="0000ff"/>
                </a:solidFill>
                <a:uFillTx/>
                <a:latin typeface="Times New Roman"/>
                <a:hlinkClick r:id="rId3"/>
              </a:rPr>
              <a:t>http://www.historycentral.com/CivilWar/AMERICA/Economics.html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 u="sng">
                <a:solidFill>
                  <a:srgbClr val="0000ff"/>
                </a:solidFill>
                <a:uFillTx/>
                <a:latin typeface="Times New Roman"/>
                <a:hlinkClick r:id="rId4"/>
              </a:rPr>
              <a:t>http://www.loc.gov/pictures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Library of 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Congress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Online Catalog 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 u="sng">
                <a:solidFill>
                  <a:srgbClr val="0000ff"/>
                </a:solidFill>
                <a:uFillTx/>
                <a:latin typeface="Times New Roman"/>
                <a:hlinkClick r:id="rId5"/>
              </a:rPr>
              <a:t>http://www.nps.gov/archive/gett/gettkidz/cause.htm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 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    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Gettysburg National Military Park Kidzpage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med">
    <p:zoom dir="out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p:transition spd="med">
    <p:zoom dir="out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Title 1" descr=""/>
          <p:cNvPicPr/>
          <p:nvPr/>
        </p:nvPicPr>
        <p:blipFill>
          <a:blip r:embed="rId1"/>
          <a:stretch/>
        </p:blipFill>
        <p:spPr>
          <a:xfrm>
            <a:off x="378000" y="165240"/>
            <a:ext cx="8242200" cy="914400"/>
          </a:xfrm>
          <a:prstGeom prst="rect">
            <a:avLst/>
          </a:prstGeom>
          <a:ln w="0">
            <a:noFill/>
          </a:ln>
        </p:spPr>
      </p:pic>
      <p:sp>
        <p:nvSpPr>
          <p:cNvPr id="133" name=""/>
          <p:cNvSpPr txBox="1"/>
          <p:nvPr/>
        </p:nvSpPr>
        <p:spPr>
          <a:xfrm>
            <a:off x="457200" y="1523520"/>
            <a:ext cx="4059360" cy="4876920"/>
          </a:xfrm>
          <a:prstGeom prst="rect">
            <a:avLst/>
          </a:prstGeom>
          <a:solidFill>
            <a:srgbClr val="1f497d"/>
          </a:solidFill>
          <a:ln w="9360">
            <a:solidFill>
              <a:srgbClr val="ffff00"/>
            </a:solidFill>
            <a:miter/>
          </a:ln>
        </p:spPr>
        <p:txBody>
          <a:bodyPr anchor="t">
            <a:normAutofit/>
          </a:bodyPr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00"/>
                </a:solidFill>
                <a:latin typeface="Times New Roman"/>
              </a:rPr>
              <a:t>North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lvl="1" marL="639720" indent="-272880">
              <a:spcBef>
                <a:spcPts val="300"/>
              </a:spcBef>
              <a:buClr>
                <a:srgbClr val="a94543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eeece1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00"/>
                </a:solidFill>
                <a:latin typeface="Times New Roman"/>
              </a:rPr>
              <a:t>Union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00"/>
                </a:solidFill>
                <a:latin typeface="Times New Roman"/>
              </a:rPr>
              <a:t>Billy Yank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00"/>
                </a:solidFill>
                <a:latin typeface="Times New Roman"/>
              </a:rPr>
              <a:t>Yankee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00"/>
                </a:solidFill>
                <a:latin typeface="Times New Roman"/>
              </a:rPr>
              <a:t>Federal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00"/>
                </a:solidFill>
                <a:latin typeface="Times New Roman"/>
              </a:rPr>
              <a:t>USA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4647960" y="1523520"/>
            <a:ext cx="4059000" cy="4876920"/>
          </a:xfrm>
          <a:prstGeom prst="rect">
            <a:avLst/>
          </a:prstGeom>
          <a:solidFill>
            <a:srgbClr val="bfbfbf"/>
          </a:solidFill>
          <a:ln w="0">
            <a:noFill/>
          </a:ln>
        </p:spPr>
        <p:txBody>
          <a:bodyPr anchor="t">
            <a:normAutofit/>
          </a:bodyPr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c00000"/>
                </a:solidFill>
                <a:latin typeface="Times New Roman"/>
              </a:rPr>
              <a:t>South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c00000"/>
                </a:solidFill>
                <a:latin typeface="Times New Roman"/>
              </a:rPr>
              <a:t>Confederate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c00000"/>
                </a:solidFill>
                <a:latin typeface="Times New Roman"/>
              </a:rPr>
              <a:t>Johnny Reb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c00000"/>
                </a:solidFill>
                <a:latin typeface="Times New Roman"/>
              </a:rPr>
              <a:t>Rebel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c00000"/>
                </a:solidFill>
                <a:latin typeface="Times New Roman"/>
              </a:rPr>
              <a:t>CSA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         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CSA Battle Flag     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35" name="Picture 2" descr="http://www.flagpictures.org/downloads/print/the-union-civil-war1.jpg"/>
          <p:cNvPicPr/>
          <p:nvPr/>
        </p:nvPicPr>
        <p:blipFill>
          <a:blip r:embed="rId2"/>
          <a:stretch/>
        </p:blipFill>
        <p:spPr>
          <a:xfrm>
            <a:off x="2819520" y="1676520"/>
            <a:ext cx="1596960" cy="95868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4" descr="http://media-files.gather.com/images/d465/d495/d744/d224/d96/f3/full.jpg"/>
          <p:cNvPicPr/>
          <p:nvPr/>
        </p:nvPicPr>
        <p:blipFill>
          <a:blip r:embed="rId3"/>
          <a:stretch/>
        </p:blipFill>
        <p:spPr>
          <a:xfrm>
            <a:off x="7696080" y="5562720"/>
            <a:ext cx="928800" cy="61272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5" descr=""/>
          <p:cNvPicPr/>
          <p:nvPr/>
        </p:nvPicPr>
        <p:blipFill>
          <a:blip r:embed="rId4"/>
          <a:stretch/>
        </p:blipFill>
        <p:spPr>
          <a:xfrm>
            <a:off x="7086600" y="1600200"/>
            <a:ext cx="1498680" cy="896760"/>
          </a:xfrm>
          <a:prstGeom prst="rect">
            <a:avLst/>
          </a:prstGeom>
          <a:ln w="0">
            <a:noFill/>
          </a:ln>
        </p:spPr>
      </p:pic>
    </p:spTree>
  </p:cSld>
  <p:transition spd="med">
    <p:zoom dir="out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304920"/>
            <a:ext cx="8229600" cy="761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0000ff"/>
                </a:solidFill>
                <a:latin typeface="Arial"/>
              </a:rPr>
              <a:t>Names For The Civil War</a:t>
            </a:r>
            <a:endParaRPr b="0" lang="en-US" sz="44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380880" y="1447560"/>
            <a:ext cx="8229600" cy="5715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War of the Rebellion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The War Between the States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The War for States' Rights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Mr. Lincoln's War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The War for Southern Rights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The Second War for Independence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The War to Suppress Yankee Arrogance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The Brothers' War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The War Against Slavery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The War Against Northern Aggression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The Yankee Invasion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The War for Southern Freedom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med">
    <p:zoom dir="out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80520" y="228240"/>
            <a:ext cx="8458200" cy="1676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0000ff"/>
                </a:solidFill>
                <a:latin typeface="Arial"/>
              </a:rPr>
              <a:t>Why Two Names For Battles?</a:t>
            </a:r>
            <a:br>
              <a:rPr sz="4000"/>
            </a:br>
            <a:br>
              <a:rPr sz="1200"/>
            </a:br>
            <a:r>
              <a:rPr b="1" lang="en-US" sz="2300" spc="-1" strike="noStrike">
                <a:solidFill>
                  <a:srgbClr val="f9f9f9"/>
                </a:solidFill>
                <a:latin typeface="Arial"/>
              </a:rPr>
              <a:t>Northern troops named after nature.  </a:t>
            </a:r>
            <a:br>
              <a:rPr sz="2300"/>
            </a:br>
            <a:r>
              <a:rPr b="1" lang="en-US" sz="2300" spc="-1" strike="noStrike">
                <a:solidFill>
                  <a:srgbClr val="f9f9f9"/>
                </a:solidFill>
                <a:latin typeface="Arial"/>
              </a:rPr>
              <a:t>Southerners after man made things.</a:t>
            </a:r>
            <a:r>
              <a:rPr b="0" lang="en-US" sz="2800" spc="-1" strike="noStrike">
                <a:solidFill>
                  <a:srgbClr val="f9f9f9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6840" y="2179440"/>
            <a:ext cx="8458200" cy="46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 u="sng">
                <a:solidFill>
                  <a:srgbClr val="ffffff"/>
                </a:solidFill>
                <a:uFillTx/>
                <a:latin typeface="Times New Roman"/>
              </a:rPr>
              <a:t>Date  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                       </a:t>
            </a:r>
            <a:r>
              <a:rPr b="1" lang="en-US" sz="2400" spc="-1" strike="noStrike" u="sng">
                <a:solidFill>
                  <a:srgbClr val="ffffff"/>
                </a:solidFill>
                <a:uFillTx/>
                <a:latin typeface="Times New Roman"/>
              </a:rPr>
              <a:t>Southern Name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        </a:t>
            </a:r>
            <a:r>
              <a:rPr b="1" lang="en-US" sz="2400" spc="-1" strike="noStrike" u="sng">
                <a:solidFill>
                  <a:srgbClr val="ffffff"/>
                </a:solidFill>
                <a:uFillTx/>
                <a:latin typeface="Times New Roman"/>
              </a:rPr>
              <a:t>Northern Name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July 21, 1861          First Manassas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Bull Run  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Apr. 6-7, 1862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Shiloh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Pittsburg Landing  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June 27, 1862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Gaines's Mill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Chickahominy  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Aug. 29-30,1862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Second Manassas 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Second Bull Run   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Sept. 14, 1862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Boonsboro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South Mountain  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Sept. 17, 1862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Sharpsburg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Antietam  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Jan 2, 1863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Murfreesboro             Stones River  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Apr. 8, 1864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Mansfield  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Sabine Cross Roads</a:t>
            </a: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  </a:t>
            </a:r>
            <a:endParaRPr b="0" lang="en-US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med">
    <p:zoom dir="out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80880" y="304920"/>
            <a:ext cx="8229600" cy="761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0000ff"/>
                </a:solidFill>
                <a:latin typeface="Arial"/>
              </a:rPr>
              <a:t>Civil War "Firsts"</a:t>
            </a:r>
            <a:endParaRPr b="0" lang="en-US" sz="4400" spc="-1" strike="noStrike">
              <a:solidFill>
                <a:srgbClr val="f9f9f9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152280" y="914400"/>
            <a:ext cx="4572000" cy="556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/>
          </a:bodyPr>
          <a:p>
            <a:pPr marL="272880" indent="-27288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 u="sng">
                <a:solidFill>
                  <a:srgbClr val="ffffff"/>
                </a:solidFill>
                <a:uFillTx/>
                <a:latin typeface="Times New Roman"/>
              </a:rPr>
              <a:t>Weapons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Workable machine gun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Successful submarine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Aerial reconnaissance 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Antiaircraft fire 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Flame throwers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Land-mine fields                                                                                          Naval torpedoes 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Railroad artillery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Repeating rifles 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Revolving gun turrets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Wire entanglements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47960" y="914400"/>
            <a:ext cx="4267080" cy="5943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 u="sng">
                <a:solidFill>
                  <a:srgbClr val="ffffff"/>
                </a:solidFill>
                <a:uFillTx/>
                <a:latin typeface="Times New Roman"/>
              </a:rPr>
              <a:t>Political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American Draft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American bread lines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President Killed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Blackouts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Aerial camouflage Cigarette tax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Income tax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Tobacco tax</a:t>
            </a:r>
            <a:br>
              <a:rPr sz="3200"/>
            </a:b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U.S. Secret Service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Withholding tax</a:t>
            </a:r>
            <a:br>
              <a:rPr sz="3200"/>
            </a:br>
            <a:br>
              <a:rPr sz="1900"/>
            </a:b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med">
    <p:zoom dir="out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http://suvcw.org/gif/usacsa.gif"/>
          <p:cNvPicPr/>
          <p:nvPr/>
        </p:nvPicPr>
        <p:blipFill>
          <a:blip r:embed="rId1"/>
          <a:stretch/>
        </p:blipFill>
        <p:spPr>
          <a:xfrm>
            <a:off x="228600" y="171360"/>
            <a:ext cx="8763120" cy="6515280"/>
          </a:xfrm>
          <a:prstGeom prst="rect">
            <a:avLst/>
          </a:prstGeom>
          <a:ln w="0">
            <a:noFill/>
          </a:ln>
        </p:spPr>
      </p:pic>
      <p:sp>
        <p:nvSpPr>
          <p:cNvPr id="146" name="PlaceHolder 1"/>
          <p:cNvSpPr>
            <a:spLocks noGrp="1"/>
          </p:cNvSpPr>
          <p:nvPr>
            <p:ph/>
          </p:nvPr>
        </p:nvSpPr>
        <p:spPr>
          <a:xfrm>
            <a:off x="380880" y="114264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c3912"/>
                </a:solidFill>
                <a:latin typeface="Times New Roman"/>
              </a:rPr>
              <a:t>Political Power Struggles</a:t>
            </a:r>
            <a:endParaRPr b="0" lang="en-US" sz="36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c3912"/>
                </a:solidFill>
                <a:latin typeface="Times New Roman"/>
              </a:rPr>
              <a:t>State verses Federal Rights</a:t>
            </a:r>
            <a:endParaRPr b="0" lang="en-US" sz="36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c3912"/>
                </a:solidFill>
                <a:latin typeface="Times New Roman"/>
              </a:rPr>
              <a:t>Economic Issues</a:t>
            </a:r>
            <a:endParaRPr b="0" lang="en-US" sz="36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c3912"/>
                </a:solidFill>
                <a:latin typeface="Times New Roman"/>
              </a:rPr>
              <a:t>Cultural Differences</a:t>
            </a:r>
            <a:endParaRPr b="0" lang="en-US" sz="36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c3912"/>
                </a:solidFill>
                <a:latin typeface="Times New Roman"/>
              </a:rPr>
              <a:t>Lincoln’s Election</a:t>
            </a:r>
            <a:endParaRPr b="0" lang="en-US" sz="36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c3912"/>
                </a:solidFill>
                <a:latin typeface="Times New Roman"/>
              </a:rPr>
              <a:t>Woven throughout is the issue of slavery.</a:t>
            </a:r>
            <a:endParaRPr b="0" lang="en-US" sz="36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title"/>
          </p:nvPr>
        </p:nvSpPr>
        <p:spPr>
          <a:xfrm>
            <a:off x="380880" y="228240"/>
            <a:ext cx="8229600" cy="762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0000ff"/>
                </a:solidFill>
                <a:latin typeface="Arial"/>
              </a:rPr>
              <a:t>What Caused the Civil War?</a:t>
            </a:r>
            <a:r>
              <a:rPr b="0" lang="en-US" sz="4200" spc="-1" strike="noStrike">
                <a:solidFill>
                  <a:srgbClr val="f9f9f9"/>
                </a:solidFill>
                <a:latin typeface="Arial"/>
              </a:rPr>
              <a:t> </a:t>
            </a:r>
            <a:endParaRPr b="0" lang="en-US" sz="4200" spc="-1" strike="noStrike">
              <a:solidFill>
                <a:srgbClr val="f9f9f9"/>
              </a:solidFill>
              <a:latin typeface="Arial"/>
            </a:endParaRPr>
          </a:p>
        </p:txBody>
      </p:sp>
    </p:spTree>
  </p:cSld>
  <p:transition spd="med">
    <p:zoom dir="out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 descr="Scene in Uncle Sam's Senate. 17th April 1850"/>
          <p:cNvPicPr/>
          <p:nvPr/>
        </p:nvPicPr>
        <p:blipFill>
          <a:blip r:embed="rId1"/>
          <a:stretch/>
        </p:blipFill>
        <p:spPr>
          <a:xfrm>
            <a:off x="228600" y="228600"/>
            <a:ext cx="8686800" cy="6458040"/>
          </a:xfrm>
          <a:prstGeom prst="rect">
            <a:avLst/>
          </a:prstGeom>
          <a:ln w="0">
            <a:noFill/>
          </a:ln>
        </p:spPr>
      </p:pic>
      <p:sp>
        <p:nvSpPr>
          <p:cNvPr id="149" name="Rectangle 8"/>
          <p:cNvSpPr/>
          <p:nvPr/>
        </p:nvSpPr>
        <p:spPr>
          <a:xfrm>
            <a:off x="3352680" y="380880"/>
            <a:ext cx="25909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pc="-1" strike="noStrike">
                <a:solidFill>
                  <a:srgbClr val="fc3912"/>
                </a:solidFill>
                <a:latin typeface="Arial"/>
              </a:rPr>
              <a:t>Politics</a:t>
            </a:r>
            <a:endParaRPr b="0" lang="en-US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med">
    <p:zoom dir="out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380880" y="914400"/>
            <a:ext cx="8763120" cy="464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Northern and mid-western states become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  </a:t>
            </a: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more powerful as their populations increased.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Southern states lost political power because their population did not increase as rapidly.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buClr>
                <a:srgbClr val="c0504d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Times New Roman"/>
              </a:rPr>
              <a:t>Southerners charged their voices were not heard in congress.</a:t>
            </a: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  <a:p>
            <a:pPr marL="272880" indent="-2728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med">
    <p:zoom dir="ou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Application>LibreOffice/7.3.3.2$Windows_X86_64 LibreOffice_project/d1d0ea68f081ee2800a922cac8f79445e4603348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2010-04-08T18:50:21Z</dcterms:created>
  <dc:creator>Don</dc:creator>
  <dc:description/>
  <dc:language>en-US</dc:language>
  <cp:lastModifiedBy>Ken</cp:lastModifiedBy>
  <dcterms:modified xsi:type="dcterms:W3CDTF">2010-12-02T23:09:58Z</dcterms:modified>
  <cp:revision>68</cp:revision>
  <dc:subject/>
  <dc:title>Slide 1</dc:title>
</cp:coreProperties>
</file>